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7" r:id="rId2"/>
    <p:sldId id="330" r:id="rId3"/>
    <p:sldId id="371" r:id="rId4"/>
    <p:sldId id="376" r:id="rId5"/>
    <p:sldId id="377" r:id="rId6"/>
    <p:sldId id="375" r:id="rId7"/>
    <p:sldId id="380" r:id="rId8"/>
    <p:sldId id="381" r:id="rId9"/>
    <p:sldId id="379" r:id="rId10"/>
    <p:sldId id="386" r:id="rId11"/>
    <p:sldId id="382" r:id="rId12"/>
    <p:sldId id="385" r:id="rId13"/>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ip Goldste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showPr>
  <p:clrMru>
    <a:srgbClr val="123A59"/>
    <a:srgbClr val="6A6A6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3" autoAdjust="0"/>
    <p:restoredTop sz="89378" autoAdjust="0"/>
  </p:normalViewPr>
  <p:slideViewPr>
    <p:cSldViewPr snapToGrid="0" snapToObjects="1">
      <p:cViewPr varScale="1">
        <p:scale>
          <a:sx n="93" d="100"/>
          <a:sy n="93" d="100"/>
        </p:scale>
        <p:origin x="-462" y="-102"/>
      </p:cViewPr>
      <p:guideLst>
        <p:guide orient="horz" pos="2160"/>
        <p:guide pos="2880"/>
      </p:guideLst>
    </p:cSldViewPr>
  </p:slideViewPr>
  <p:outlineViewPr>
    <p:cViewPr>
      <p:scale>
        <a:sx n="33" d="100"/>
        <a:sy n="33" d="100"/>
      </p:scale>
      <p:origin x="0" y="342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3" d="100"/>
          <a:sy n="63" d="100"/>
        </p:scale>
        <p:origin x="-2635" y="-77"/>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dirty="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smtClean="0">
                <a:ea typeface="ＭＳ Ｐゴシック" charset="-128"/>
                <a:cs typeface="ＭＳ Ｐゴシック" charset="-128"/>
              </a:defRPr>
            </a:lvl1pPr>
          </a:lstStyle>
          <a:p>
            <a:pPr>
              <a:defRPr/>
            </a:pPr>
            <a:fld id="{64680627-39FE-4721-8C00-540E3A3D91F2}" type="datetimeFigureOut">
              <a:rPr lang="en-US"/>
              <a:pPr>
                <a:defRPr/>
              </a:pPr>
              <a:t>4/2/2014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dirty="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smtClean="0">
                <a:ea typeface="ＭＳ Ｐゴシック" charset="-128"/>
                <a:cs typeface="ＭＳ Ｐゴシック" charset="-128"/>
              </a:defRPr>
            </a:lvl1pPr>
          </a:lstStyle>
          <a:p>
            <a:pPr>
              <a:defRPr/>
            </a:pPr>
            <a:fld id="{5843BE56-2229-4AE2-8C74-8DE04F94BBC2}"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dirty="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smtClean="0">
                <a:ea typeface="ＭＳ Ｐゴシック" charset="-128"/>
                <a:cs typeface="ＭＳ Ｐゴシック" charset="-128"/>
              </a:defRPr>
            </a:lvl1pPr>
          </a:lstStyle>
          <a:p>
            <a:pPr>
              <a:defRPr/>
            </a:pPr>
            <a:fld id="{46E41EA0-BC92-4F38-BF1B-EC3AD2BD2029}" type="datetimeFigureOut">
              <a:rPr lang="en-US"/>
              <a:pPr>
                <a:defRPr/>
              </a:pPr>
              <a:t>4/2/2014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dirty="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smtClean="0">
                <a:ea typeface="ＭＳ Ｐゴシック" charset="-128"/>
                <a:cs typeface="ＭＳ Ｐゴシック" charset="-128"/>
              </a:defRPr>
            </a:lvl1pPr>
          </a:lstStyle>
          <a:p>
            <a:pPr>
              <a:defRPr/>
            </a:pPr>
            <a:fld id="{A882B8A4-30D7-40E2-89C3-9323CA1C970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BCCD2F-5817-481B-923C-087FE2FAD5BF}" type="slidenum">
              <a:rPr lang="en-US">
                <a:ea typeface="ＭＳ Ｐゴシック" pitchFamily="34" charset="-128"/>
              </a:rPr>
              <a:pPr/>
              <a:t>1</a:t>
            </a:fld>
            <a:endParaRPr lang="en-US">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35AD72-1128-4E68-8556-C931171FACD8}" type="slidenum">
              <a:rPr lang="en-US">
                <a:ea typeface="ＭＳ Ｐゴシック" pitchFamily="34" charset="-128"/>
              </a:rPr>
              <a:pPr/>
              <a:t>10</a:t>
            </a:fld>
            <a:endParaRPr lang="en-US">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9762AB-3CCB-4DDB-BCC3-283E9AA5B14D}" type="slidenum">
              <a:rPr lang="en-US">
                <a:ea typeface="ＭＳ Ｐゴシック" pitchFamily="34" charset="-128"/>
              </a:rPr>
              <a:pPr/>
              <a:t>11</a:t>
            </a:fld>
            <a:endParaRPr lang="en-US">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286C50-1878-4439-B651-0D173AF3F6C7}" type="slidenum">
              <a:rPr lang="en-US">
                <a:ea typeface="ＭＳ Ｐゴシック" pitchFamily="34" charset="-128"/>
              </a:rPr>
              <a:pPr/>
              <a:t>12</a:t>
            </a:fld>
            <a:endParaRPr lang="en-US">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52AFB4-26E9-45B5-9696-09436C447F20}" type="slidenum">
              <a:rPr lang="en-US">
                <a:ea typeface="ＭＳ Ｐゴシック" pitchFamily="34" charset="-128"/>
              </a:rPr>
              <a:pPr/>
              <a:t>2</a:t>
            </a:fld>
            <a:endParaRPr lang="en-US">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C7716D-3C83-4036-9A66-6D4DA914C82D}" type="slidenum">
              <a:rPr lang="en-US">
                <a:ea typeface="ＭＳ Ｐゴシック" pitchFamily="34" charset="-128"/>
              </a:rPr>
              <a:pPr/>
              <a:t>3</a:t>
            </a:fld>
            <a:endParaRPr lang="en-US">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AB36F6-1936-4702-98C5-D3F03562EAC1}" type="slidenum">
              <a:rPr lang="en-US">
                <a:ea typeface="ＭＳ Ｐゴシック" pitchFamily="34" charset="-128"/>
              </a:rPr>
              <a:pPr/>
              <a:t>4</a:t>
            </a:fld>
            <a:endParaRPr lang="en-US">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CA2573-F391-4050-9A7B-C2800A8546F0}" type="slidenum">
              <a:rPr lang="en-US">
                <a:ea typeface="ＭＳ Ｐゴシック" pitchFamily="34" charset="-128"/>
              </a:rPr>
              <a:pPr/>
              <a:t>5</a:t>
            </a:fld>
            <a:endParaRPr lang="en-US">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AB8650-B70E-4E13-A137-61B926BC1B25}" type="slidenum">
              <a:rPr lang="en-US">
                <a:ea typeface="ＭＳ Ｐゴシック" pitchFamily="34" charset="-128"/>
              </a:rPr>
              <a:pPr/>
              <a:t>6</a:t>
            </a:fld>
            <a:endParaRPr lang="en-US">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8931C4-5BB5-461A-A383-AF225A23A9DE}" type="slidenum">
              <a:rPr lang="en-US">
                <a:ea typeface="ＭＳ Ｐゴシック" pitchFamily="34" charset="-128"/>
              </a:rPr>
              <a:pPr/>
              <a:t>7</a:t>
            </a:fld>
            <a:endParaRPr lang="en-US">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088F1B-CFAA-46C1-A1C3-3EB148B5A375}" type="slidenum">
              <a:rPr lang="en-US">
                <a:ea typeface="ＭＳ Ｐゴシック" pitchFamily="34" charset="-128"/>
              </a:rPr>
              <a:pPr/>
              <a:t>8</a:t>
            </a:fld>
            <a:endParaRPr lang="en-US">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CWRU numbers are the total of the university libraries materials expenditures.</a:t>
            </a:r>
          </a:p>
          <a:p>
            <a:pPr>
              <a:spcBef>
                <a:spcPct val="0"/>
              </a:spcBef>
            </a:pPr>
            <a:endParaRPr lang="en-US" smtClean="0"/>
          </a:p>
          <a:p>
            <a:pPr>
              <a:spcBef>
                <a:spcPct val="0"/>
              </a:spcBef>
            </a:pPr>
            <a:r>
              <a:rPr lang="en-US" smtClean="0"/>
              <a:t>The schools shown are our peer institutions.</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989787-55E1-4450-AB69-99A8107DFB8D}" type="slidenum">
              <a:rPr lang="en-US">
                <a:ea typeface="ＭＳ Ｐゴシック" pitchFamily="34" charset="-128"/>
              </a:rPr>
              <a:pPr/>
              <a:t>9</a:t>
            </a:fld>
            <a:endParaRPr lang="en-US">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23A59"/>
        </a:solidFill>
        <a:effectLst/>
      </p:bgPr>
    </p:bg>
    <p:spTree>
      <p:nvGrpSpPr>
        <p:cNvPr id="1" name=""/>
        <p:cNvGrpSpPr/>
        <p:nvPr/>
      </p:nvGrpSpPr>
      <p:grpSpPr>
        <a:xfrm>
          <a:off x="0" y="0"/>
          <a:ext cx="0" cy="0"/>
          <a:chOff x="0" y="0"/>
          <a:chExt cx="0" cy="0"/>
        </a:xfrm>
      </p:grpSpPr>
      <p:pic>
        <p:nvPicPr>
          <p:cNvPr id="2" name="Picture 11"/>
          <p:cNvPicPr>
            <a:picLocks noChangeAspect="1"/>
          </p:cNvPicPr>
          <p:nvPr userDrawn="1"/>
        </p:nvPicPr>
        <p:blipFill>
          <a:blip r:embed="rId2"/>
          <a:srcRect/>
          <a:stretch>
            <a:fillRect/>
          </a:stretch>
        </p:blipFill>
        <p:spPr bwMode="auto">
          <a:xfrm>
            <a:off x="546100" y="666750"/>
            <a:ext cx="7759700" cy="48133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33680" y="815598"/>
            <a:ext cx="8229600" cy="784602"/>
          </a:xfrm>
          <a:prstGeom prst="rect">
            <a:avLst/>
          </a:prstGeom>
          <a:noFill/>
          <a:ln w="9525">
            <a:noFill/>
            <a:miter lim="800000"/>
            <a:headEnd/>
            <a:tailEnd/>
          </a:ln>
        </p:spPr>
        <p:txBody>
          <a:bodyPr vert="horz" wrap="square" lIns="91440" tIns="45720" rIns="91440" bIns="0" numCol="1" anchor="t" anchorCtr="0" compatLnSpc="1">
            <a:prstTxWarp prst="textNoShape">
              <a:avLst/>
            </a:prstTxWarp>
          </a:bodyPr>
          <a:lstStyle>
            <a:lvl1pPr>
              <a:defRPr sz="3300"/>
            </a:lvl1pPr>
          </a:lstStyle>
          <a:p>
            <a:pPr lvl="0"/>
            <a:r>
              <a:rPr lang="en-US" dirty="0"/>
              <a:t>Click to edit Master title style</a:t>
            </a:r>
          </a:p>
        </p:txBody>
      </p:sp>
      <p:sp>
        <p:nvSpPr>
          <p:cNvPr id="3" name="Text Placeholder 2"/>
          <p:cNvSpPr>
            <a:spLocks noGrp="1"/>
          </p:cNvSpPr>
          <p:nvPr>
            <p:ph idx="1"/>
          </p:nvPr>
        </p:nvSpPr>
        <p:spPr bwMode="auto">
          <a:xfrm>
            <a:off x="889000" y="2211851"/>
            <a:ext cx="7774280" cy="34056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2000">
                <a:solidFill>
                  <a:srgbClr val="6A6A6A"/>
                </a:solidFill>
                <a:latin typeface="TitilliumMaps26L 500 wt"/>
                <a:cs typeface="TitilliumMaps26L 500 wt"/>
              </a:defRPr>
            </a:lvl1pPr>
            <a:lvl2pPr algn="l">
              <a:defRPr sz="2000">
                <a:solidFill>
                  <a:srgbClr val="6A6A6A"/>
                </a:solidFill>
                <a:latin typeface="TitilliumMaps26L 500 wt"/>
                <a:cs typeface="TitilliumMaps26L 500 wt"/>
              </a:defRPr>
            </a:lvl2pPr>
            <a:lvl3pPr algn="l">
              <a:defRPr sz="2000">
                <a:solidFill>
                  <a:srgbClr val="6A6A6A"/>
                </a:solidFill>
                <a:latin typeface="TitilliumMaps26L 500 wt"/>
                <a:cs typeface="TitilliumMaps26L 500 wt"/>
              </a:defRPr>
            </a:lvl3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123A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660820"/>
            <a:ext cx="7772400" cy="4108156"/>
          </a:xfrm>
          <a:prstGeom prst="rect">
            <a:avLst/>
          </a:prstGeom>
        </p:spPr>
        <p:txBody>
          <a:bodyPr anchor="t"/>
          <a:lstStyle>
            <a:lvl1pPr algn="ctr">
              <a:defRPr sz="4000" b="1" cap="all">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5695950"/>
            <a:ext cx="9144000" cy="1162050"/>
          </a:xfrm>
          <a:prstGeom prst="rect">
            <a:avLst/>
          </a:prstGeom>
          <a:solidFill>
            <a:srgbClr val="6A6A6A"/>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6A6A6A"/>
              </a:solidFill>
            </a:endParaRPr>
          </a:p>
        </p:txBody>
      </p:sp>
      <p:pic>
        <p:nvPicPr>
          <p:cNvPr id="32771" name="Picture 6" descr="cwru formal logo white-rev tag.wmf"/>
          <p:cNvPicPr>
            <a:picLocks noChangeAspect="1"/>
          </p:cNvPicPr>
          <p:nvPr userDrawn="1"/>
        </p:nvPicPr>
        <p:blipFill>
          <a:blip r:embed="rId8"/>
          <a:srcRect/>
          <a:stretch>
            <a:fillRect/>
          </a:stretch>
        </p:blipFill>
        <p:spPr bwMode="auto">
          <a:xfrm>
            <a:off x="546100" y="6018213"/>
            <a:ext cx="2565400" cy="608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4" r:id="rId2"/>
    <p:sldLayoutId id="2147483653" r:id="rId3"/>
    <p:sldLayoutId id="2147483656" r:id="rId4"/>
    <p:sldLayoutId id="2147483652" r:id="rId5"/>
    <p:sldLayoutId id="2147483651" r:id="rId6"/>
  </p:sldLayoutIdLst>
  <p:txStyles>
    <p:titleStyle>
      <a:lvl1pPr algn="l" defTabSz="457200" rtl="0" eaLnBrk="0" fontAlgn="base" hangingPunct="0">
        <a:spcBef>
          <a:spcPct val="0"/>
        </a:spcBef>
        <a:spcAft>
          <a:spcPct val="0"/>
        </a:spcAft>
        <a:defRPr sz="3400" kern="1200">
          <a:solidFill>
            <a:srgbClr val="6A6A6A"/>
          </a:solidFill>
          <a:latin typeface="TitilliumMaps26L 999 wt"/>
          <a:ea typeface="헤드라인A"/>
          <a:cs typeface="TitilliumMaps26L 999 wt"/>
        </a:defRPr>
      </a:lvl1pPr>
      <a:lvl2pPr algn="l" defTabSz="457200" rtl="0" eaLnBrk="0" fontAlgn="base" hangingPunct="0">
        <a:spcBef>
          <a:spcPct val="0"/>
        </a:spcBef>
        <a:spcAft>
          <a:spcPct val="0"/>
        </a:spcAft>
        <a:defRPr sz="3400">
          <a:solidFill>
            <a:srgbClr val="6A6A6A"/>
          </a:solidFill>
          <a:latin typeface="TitilliumMaps26L 999 wt"/>
          <a:ea typeface="헤드라인A"/>
          <a:cs typeface="TitilliumMaps26L 999 wt"/>
        </a:defRPr>
      </a:lvl2pPr>
      <a:lvl3pPr algn="l" defTabSz="457200" rtl="0" eaLnBrk="0" fontAlgn="base" hangingPunct="0">
        <a:spcBef>
          <a:spcPct val="0"/>
        </a:spcBef>
        <a:spcAft>
          <a:spcPct val="0"/>
        </a:spcAft>
        <a:defRPr sz="3400">
          <a:solidFill>
            <a:srgbClr val="6A6A6A"/>
          </a:solidFill>
          <a:latin typeface="TitilliumMaps26L 999 wt"/>
          <a:ea typeface="헤드라인A"/>
          <a:cs typeface="TitilliumMaps26L 999 wt"/>
        </a:defRPr>
      </a:lvl3pPr>
      <a:lvl4pPr algn="l" defTabSz="457200" rtl="0" eaLnBrk="0" fontAlgn="base" hangingPunct="0">
        <a:spcBef>
          <a:spcPct val="0"/>
        </a:spcBef>
        <a:spcAft>
          <a:spcPct val="0"/>
        </a:spcAft>
        <a:defRPr sz="3400">
          <a:solidFill>
            <a:srgbClr val="6A6A6A"/>
          </a:solidFill>
          <a:latin typeface="TitilliumMaps26L 999 wt"/>
          <a:ea typeface="헤드라인A"/>
          <a:cs typeface="TitilliumMaps26L 999 wt"/>
        </a:defRPr>
      </a:lvl4pPr>
      <a:lvl5pPr algn="l" defTabSz="457200" rtl="0" eaLnBrk="0" fontAlgn="base" hangingPunct="0">
        <a:spcBef>
          <a:spcPct val="0"/>
        </a:spcBef>
        <a:spcAft>
          <a:spcPct val="0"/>
        </a:spcAft>
        <a:defRPr sz="3400">
          <a:solidFill>
            <a:srgbClr val="6A6A6A"/>
          </a:solidFill>
          <a:latin typeface="TitilliumMaps26L 999 wt"/>
          <a:ea typeface="헤드라인A"/>
          <a:cs typeface="TitilliumMaps26L 999 wt"/>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defRPr kern="1200">
          <a:solidFill>
            <a:srgbClr val="6A6A6A"/>
          </a:solidFill>
          <a:latin typeface="TitilliumMaps26L 500 wt"/>
          <a:ea typeface="ＭＳ Ｐゴシック" charset="-128"/>
          <a:cs typeface="ＭＳ Ｐゴシック" charset="-128"/>
        </a:defRPr>
      </a:lvl1pPr>
      <a:lvl2pPr marL="742950" indent="-285750" algn="l" defTabSz="457200" rtl="0" eaLnBrk="0" fontAlgn="base" hangingPunct="0">
        <a:spcBef>
          <a:spcPct val="20000"/>
        </a:spcBef>
        <a:spcAft>
          <a:spcPct val="0"/>
        </a:spcAft>
        <a:defRPr sz="1600" kern="1200">
          <a:solidFill>
            <a:srgbClr val="6A6A6A"/>
          </a:solidFill>
          <a:latin typeface="TitilliumMaps26L 500 wt"/>
          <a:ea typeface="ＭＳ Ｐゴシック" charset="-128"/>
          <a:cs typeface="+mn-cs"/>
        </a:defRPr>
      </a:lvl2pPr>
      <a:lvl3pPr marL="1143000" indent="-228600" algn="l" defTabSz="457200" rtl="0" eaLnBrk="0" fontAlgn="base" hangingPunct="0">
        <a:spcBef>
          <a:spcPct val="20000"/>
        </a:spcBef>
        <a:spcAft>
          <a:spcPct val="0"/>
        </a:spcAft>
        <a:defRPr sz="1400" kern="1200">
          <a:solidFill>
            <a:srgbClr val="6A6A6A"/>
          </a:solidFill>
          <a:latin typeface="TitilliumMaps26L 500 wt"/>
          <a:ea typeface="ＭＳ Ｐゴシック" charset="-128"/>
          <a:cs typeface="+mn-cs"/>
        </a:defRPr>
      </a:lvl3pPr>
      <a:lvl4pPr marL="1600200" indent="-228600" algn="l" defTabSz="457200" rtl="0" eaLnBrk="0" fontAlgn="base" hangingPunct="0">
        <a:spcBef>
          <a:spcPct val="20000"/>
        </a:spcBef>
        <a:spcAft>
          <a:spcPct val="0"/>
        </a:spcAft>
        <a:defRPr sz="1200" kern="1200">
          <a:solidFill>
            <a:srgbClr val="6A6A6A"/>
          </a:solidFill>
          <a:latin typeface="TitilliumMaps26L 500 wt"/>
          <a:ea typeface="ＭＳ Ｐゴシック" charset="-128"/>
          <a:cs typeface="+mn-cs"/>
        </a:defRPr>
      </a:lvl4pPr>
      <a:lvl5pPr marL="2057400" indent="-228600" algn="l" defTabSz="457200" rtl="0" eaLnBrk="0" fontAlgn="base" hangingPunct="0">
        <a:spcBef>
          <a:spcPct val="20000"/>
        </a:spcBef>
        <a:spcAft>
          <a:spcPct val="0"/>
        </a:spcAft>
        <a:defRPr sz="1200" kern="1200">
          <a:solidFill>
            <a:srgbClr val="6A6A6A"/>
          </a:solidFill>
          <a:latin typeface="TitilliumMaps26L 500 w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Word_Document55.docx"/></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Word_Document11.docx"/></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Word_Document22.docx"/></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package" Target="../embeddings/Microsoft_Word_Document44.docx"/><Relationship Id="rId4" Type="http://schemas.openxmlformats.org/officeDocument/2006/relationships/package" Target="../embeddings/Microsoft_Word_Document33.docx"/></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3A59"/>
        </a:solidFill>
        <a:effectLst/>
      </p:bgPr>
    </p:bg>
    <p:spTree>
      <p:nvGrpSpPr>
        <p:cNvPr id="1" name=""/>
        <p:cNvGrpSpPr/>
        <p:nvPr/>
      </p:nvGrpSpPr>
      <p:grpSpPr>
        <a:xfrm>
          <a:off x="0" y="0"/>
          <a:ext cx="0" cy="0"/>
          <a:chOff x="0" y="0"/>
          <a:chExt cx="0" cy="0"/>
        </a:xfrm>
      </p:grpSpPr>
      <p:sp>
        <p:nvSpPr>
          <p:cNvPr id="10242" name="Rectangle 10"/>
          <p:cNvSpPr>
            <a:spLocks noChangeArrowheads="1"/>
          </p:cNvSpPr>
          <p:nvPr/>
        </p:nvSpPr>
        <p:spPr bwMode="auto">
          <a:xfrm>
            <a:off x="2701925" y="4083050"/>
            <a:ext cx="2917825" cy="1323975"/>
          </a:xfrm>
          <a:prstGeom prst="rect">
            <a:avLst/>
          </a:prstGeom>
          <a:noFill/>
          <a:ln w="9525">
            <a:noFill/>
            <a:miter lim="800000"/>
            <a:headEnd/>
            <a:tailEnd/>
          </a:ln>
        </p:spPr>
        <p:txBody>
          <a:bodyPr>
            <a:spAutoFit/>
          </a:bodyPr>
          <a:lstStyle/>
          <a:p>
            <a:pPr algn="ctr"/>
            <a:endParaRPr lang="en-US" sz="1600">
              <a:solidFill>
                <a:schemeClr val="bg1"/>
              </a:solidFill>
              <a:latin typeface="TitilliumMaps26L 500 wt"/>
            </a:endParaRPr>
          </a:p>
          <a:p>
            <a:pPr algn="ctr"/>
            <a:endParaRPr lang="en-US" sz="1600">
              <a:solidFill>
                <a:schemeClr val="bg1"/>
              </a:solidFill>
              <a:latin typeface="TitilliumMaps26L 500 wt"/>
            </a:endParaRPr>
          </a:p>
          <a:p>
            <a:pPr algn="ctr"/>
            <a:r>
              <a:rPr lang="en-US" sz="1600" b="1">
                <a:solidFill>
                  <a:schemeClr val="bg1"/>
                </a:solidFill>
                <a:latin typeface="TitilliumMaps26L 500 wt"/>
              </a:rPr>
              <a:t>March 2014</a:t>
            </a:r>
          </a:p>
          <a:p>
            <a:pPr algn="ctr"/>
            <a:endParaRPr lang="en-US" sz="1600" baseline="30000">
              <a:solidFill>
                <a:schemeClr val="bg1"/>
              </a:solidFill>
              <a:latin typeface="TitilliumMaps26L 500 wt"/>
            </a:endParaRPr>
          </a:p>
          <a:p>
            <a:endParaRPr lang="en-US" sz="1600" baseline="30000">
              <a:solidFill>
                <a:schemeClr val="bg1"/>
              </a:solidFill>
              <a:latin typeface="TitilliumMaps26L 500 wt"/>
            </a:endParaRPr>
          </a:p>
          <a:p>
            <a:endParaRPr lang="en-US" sz="1600" baseline="30000">
              <a:solidFill>
                <a:schemeClr val="bg1"/>
              </a:solidFill>
              <a:latin typeface="TitilliumMaps26L 500 wt"/>
            </a:endParaRPr>
          </a:p>
        </p:txBody>
      </p:sp>
      <p:sp>
        <p:nvSpPr>
          <p:cNvPr id="10243" name="Rectangle 13"/>
          <p:cNvSpPr>
            <a:spLocks noChangeArrowheads="1"/>
          </p:cNvSpPr>
          <p:nvPr/>
        </p:nvSpPr>
        <p:spPr bwMode="auto">
          <a:xfrm>
            <a:off x="1779588" y="2865438"/>
            <a:ext cx="4981575" cy="1241425"/>
          </a:xfrm>
          <a:prstGeom prst="rect">
            <a:avLst/>
          </a:prstGeom>
          <a:noFill/>
          <a:ln w="9525">
            <a:noFill/>
            <a:miter lim="800000"/>
            <a:headEnd/>
            <a:tailEnd/>
          </a:ln>
        </p:spPr>
        <p:txBody>
          <a:bodyPr>
            <a:spAutoFit/>
          </a:bodyPr>
          <a:lstStyle/>
          <a:p>
            <a:pPr algn="ctr"/>
            <a:r>
              <a:rPr lang="en-US" sz="2800" b="1">
                <a:solidFill>
                  <a:schemeClr val="bg1"/>
                </a:solidFill>
                <a:latin typeface="TitilliumMaps26L 999 wt"/>
                <a:ea typeface="TitilliumMaps26L 999 wt"/>
                <a:cs typeface="TitilliumMaps26L 999 wt"/>
              </a:rPr>
              <a:t>Faculty Senate Committee on University Libraries</a:t>
            </a:r>
            <a:endParaRPr lang="en-US" sz="2000" baseline="30000">
              <a:solidFill>
                <a:schemeClr val="bg1"/>
              </a:solidFill>
              <a:latin typeface="TitilliumMaps26L 999 wt"/>
              <a:ea typeface="TitilliumMaps26L 999 wt"/>
              <a:cs typeface="TitilliumMaps26L 999 wt"/>
            </a:endParaRPr>
          </a:p>
          <a:p>
            <a:pPr algn="ctr"/>
            <a:endParaRPr lang="en-US" sz="2800" baseline="30000">
              <a:solidFill>
                <a:schemeClr val="bg1"/>
              </a:solidFill>
              <a:latin typeface="TitilliumMaps26L 999 wt"/>
              <a:ea typeface="TitilliumMaps26L 999 wt"/>
              <a:cs typeface="TitilliumMaps26L 999 wt"/>
            </a:endParaRPr>
          </a:p>
        </p:txBody>
      </p:sp>
      <p:sp>
        <p:nvSpPr>
          <p:cNvPr id="10244" name="Footer Placeholder 6"/>
          <p:cNvSpPr txBox="1">
            <a:spLocks/>
          </p:cNvSpPr>
          <p:nvPr/>
        </p:nvSpPr>
        <p:spPr bwMode="auto">
          <a:xfrm>
            <a:off x="3276600" y="6018213"/>
            <a:ext cx="5200650" cy="608012"/>
          </a:xfrm>
          <a:prstGeom prst="rect">
            <a:avLst/>
          </a:prstGeom>
          <a:noFill/>
          <a:ln w="9525">
            <a:noFill/>
            <a:miter lim="800000"/>
            <a:headEnd/>
            <a:tailEnd/>
          </a:ln>
        </p:spPr>
        <p:txBody>
          <a:bodyPr/>
          <a:lstStyle/>
          <a:p>
            <a:r>
              <a:rPr lang="en-US">
                <a:solidFill>
                  <a:schemeClr val="bg1"/>
                </a:solidFill>
              </a:rPr>
              <a:t>Faculty Senate Committee on University Libraries</a:t>
            </a:r>
          </a:p>
        </p:txBody>
      </p:sp>
      <p:pic>
        <p:nvPicPr>
          <p:cNvPr id="3" name="Picture 2"/>
          <p:cNvPicPr>
            <a:picLocks noChangeAspect="1"/>
          </p:cNvPicPr>
          <p:nvPr/>
        </p:nvPicPr>
        <p:blipFill>
          <a:blip r:embed="rId3"/>
          <a:stretch>
            <a:fillRect/>
          </a:stretch>
        </p:blipFill>
        <p:spPr>
          <a:xfrm>
            <a:off x="3985636" y="845516"/>
            <a:ext cx="4190079" cy="1885536"/>
          </a:xfrm>
          <a:prstGeom prst="rect">
            <a:avLst/>
          </a:prstGeom>
          <a:ln>
            <a:solidFill>
              <a:schemeClr val="bg1"/>
            </a:solidFill>
          </a:ln>
          <a:scene3d>
            <a:camera prst="orthographicFront"/>
            <a:lightRig rig="threePt" dir="t"/>
          </a:scene3d>
          <a:sp3d>
            <a:bevelT/>
          </a:sp3d>
        </p:spPr>
      </p:pic>
      <p:pic>
        <p:nvPicPr>
          <p:cNvPr id="9" name="Picture 3"/>
          <p:cNvPicPr>
            <a:picLocks noChangeAspect="1" noChangeArrowheads="1"/>
          </p:cNvPicPr>
          <p:nvPr/>
        </p:nvPicPr>
        <p:blipFill>
          <a:blip r:embed="rId4">
            <a:extLst>
              <a:ext uri="{28A0092B-C50C-407E-A947-70E740481C1C}"/>
            </a:extLst>
          </a:blip>
          <a:srcRect/>
          <a:stretch>
            <a:fillRect/>
          </a:stretch>
        </p:blipFill>
        <p:spPr bwMode="auto">
          <a:xfrm>
            <a:off x="5620505" y="3751750"/>
            <a:ext cx="2555210" cy="1604191"/>
          </a:xfrm>
          <a:prstGeom prst="rect">
            <a:avLst/>
          </a:prstGeom>
          <a:noFill/>
          <a:ln>
            <a:noFill/>
          </a:ln>
          <a:scene3d>
            <a:camera prst="orthographicFront"/>
            <a:lightRig rig="threePt" dir="t"/>
          </a:scene3d>
          <a:sp3d>
            <a:bevelT/>
          </a:sp3d>
          <a:extLst>
            <a:ext uri="{909E8E84-426E-40DD-AFC4-6F175D3DCCD1}"/>
            <a:ext uri="{91240B29-F687-4F45-9708-019B960494DF}"/>
          </a:extLst>
        </p:spPr>
      </p:pic>
      <p:pic>
        <p:nvPicPr>
          <p:cNvPr id="10" name="Picture 2"/>
          <p:cNvPicPr>
            <a:picLocks noChangeAspect="1" noChangeArrowheads="1"/>
          </p:cNvPicPr>
          <p:nvPr/>
        </p:nvPicPr>
        <p:blipFill>
          <a:blip r:embed="rId5">
            <a:extLst>
              <a:ext uri="{28A0092B-C50C-407E-A947-70E740481C1C}"/>
            </a:extLst>
          </a:blip>
          <a:srcRect/>
          <a:stretch>
            <a:fillRect/>
          </a:stretch>
        </p:blipFill>
        <p:spPr bwMode="auto">
          <a:xfrm>
            <a:off x="681222" y="3853073"/>
            <a:ext cx="2196500" cy="1502868"/>
          </a:xfrm>
          <a:prstGeom prst="rect">
            <a:avLst/>
          </a:prstGeom>
          <a:noFill/>
          <a:ln>
            <a:noFill/>
          </a:ln>
          <a:scene3d>
            <a:camera prst="orthographicFront"/>
            <a:lightRig rig="threePt" dir="t"/>
          </a:scene3d>
          <a:sp3d>
            <a:bevelT/>
          </a:sp3d>
          <a:extLst>
            <a:ext uri="{909E8E84-426E-40DD-AFC4-6F175D3DCCD1}"/>
            <a:ext uri="{91240B29-F687-4F45-9708-019B960494DF}"/>
          </a:extLst>
        </p:spPr>
      </p:pic>
      <p:pic>
        <p:nvPicPr>
          <p:cNvPr id="12" name="Picture 11"/>
          <p:cNvPicPr>
            <a:picLocks noChangeAspect="1"/>
          </p:cNvPicPr>
          <p:nvPr/>
        </p:nvPicPr>
        <p:blipFill>
          <a:blip r:embed="rId6" cstate="print">
            <a:extLst>
              <a:ext uri="{28A0092B-C50C-407E-A947-70E740481C1C}"/>
            </a:extLst>
          </a:blip>
          <a:stretch>
            <a:fillRect/>
          </a:stretch>
        </p:blipFill>
        <p:spPr>
          <a:xfrm>
            <a:off x="681222" y="845516"/>
            <a:ext cx="2885843" cy="1923895"/>
          </a:xfrm>
          <a:prstGeom prst="rect">
            <a:avLst/>
          </a:prstGeom>
          <a:scene3d>
            <a:camera prst="orthographicFront"/>
            <a:lightRig rig="threePt" dir="t"/>
          </a:scene3d>
          <a:sp3d>
            <a:bevelT/>
          </a:sp3d>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400050"/>
            <a:ext cx="8229600" cy="914400"/>
          </a:xfrm>
          <a:solidFill>
            <a:schemeClr val="accent1">
              <a:lumMod val="50000"/>
            </a:schemeClr>
          </a:solidFill>
        </p:spPr>
        <p:txBody>
          <a:bodyPr/>
          <a:lstStyle/>
          <a:p>
            <a:pPr>
              <a:defRPr/>
            </a:pPr>
            <a:r>
              <a:rPr lang="en-US" sz="2800" b="1" dirty="0" smtClean="0">
                <a:solidFill>
                  <a:schemeClr val="bg1"/>
                </a:solidFill>
              </a:rPr>
              <a:t>Examples of requested materials unable to purchase</a:t>
            </a:r>
            <a:endParaRPr lang="en-US" sz="2800" b="1" dirty="0">
              <a:solidFill>
                <a:schemeClr val="bg1"/>
              </a:solidFill>
            </a:endParaRPr>
          </a:p>
        </p:txBody>
      </p:sp>
      <p:graphicFrame>
        <p:nvGraphicFramePr>
          <p:cNvPr id="1040" name="Object 16"/>
          <p:cNvGraphicFramePr>
            <a:graphicFrameLocks noChangeAspect="1"/>
          </p:cNvGraphicFramePr>
          <p:nvPr/>
        </p:nvGraphicFramePr>
        <p:xfrm>
          <a:off x="2425700" y="1108075"/>
          <a:ext cx="5508625" cy="4711700"/>
        </p:xfrm>
        <a:graphic>
          <a:graphicData uri="http://schemas.openxmlformats.org/presentationml/2006/ole">
            <p:oleObj spid="_x0000_s1040" name="Document" r:id="rId4" imgW="6564240" imgH="5613480" progId="">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495300"/>
            <a:ext cx="8229600" cy="914400"/>
          </a:xfrm>
          <a:solidFill>
            <a:schemeClr val="accent1">
              <a:lumMod val="50000"/>
            </a:schemeClr>
          </a:solidFill>
        </p:spPr>
        <p:txBody>
          <a:bodyPr/>
          <a:lstStyle/>
          <a:p>
            <a:pPr>
              <a:defRPr/>
            </a:pPr>
            <a:r>
              <a:rPr lang="en-US" sz="2800" b="1" i="1" dirty="0" smtClean="0">
                <a:solidFill>
                  <a:schemeClr val="bg1"/>
                </a:solidFill>
              </a:rPr>
              <a:t>Sense of the Faculty</a:t>
            </a:r>
            <a:br>
              <a:rPr lang="en-US" sz="2800" b="1" i="1" dirty="0" smtClean="0">
                <a:solidFill>
                  <a:schemeClr val="bg1"/>
                </a:solidFill>
              </a:rPr>
            </a:br>
            <a:r>
              <a:rPr lang="en-US" sz="2800" b="1" dirty="0" smtClean="0">
                <a:solidFill>
                  <a:schemeClr val="bg1"/>
                </a:solidFill>
              </a:rPr>
              <a:t>(Approved by FSCUL 13 March 2014)</a:t>
            </a:r>
            <a:endParaRPr lang="en-US" sz="2800" b="1" dirty="0">
              <a:solidFill>
                <a:schemeClr val="bg1"/>
              </a:solidFill>
            </a:endParaRPr>
          </a:p>
        </p:txBody>
      </p:sp>
      <p:sp>
        <p:nvSpPr>
          <p:cNvPr id="3" name="Content Placeholder 2"/>
          <p:cNvSpPr>
            <a:spLocks noGrp="1"/>
          </p:cNvSpPr>
          <p:nvPr>
            <p:ph idx="1"/>
          </p:nvPr>
        </p:nvSpPr>
        <p:spPr>
          <a:xfrm>
            <a:off x="433388" y="1800225"/>
            <a:ext cx="8229600" cy="3817938"/>
          </a:xfrm>
        </p:spPr>
        <p:txBody>
          <a:bodyPr/>
          <a:lstStyle/>
          <a:p>
            <a:pPr marL="0" indent="0">
              <a:defRPr/>
            </a:pPr>
            <a:r>
              <a:rPr lang="en-US" dirty="0"/>
              <a:t>The library is a critical and basic operation of the University, and the library materials budget </a:t>
            </a:r>
            <a:r>
              <a:rPr lang="en-US" dirty="0" smtClean="0"/>
              <a:t>shapes </a:t>
            </a:r>
            <a:r>
              <a:rPr lang="en-US" dirty="0"/>
              <a:t>the essence and core of </a:t>
            </a:r>
            <a:r>
              <a:rPr lang="en-US" dirty="0" smtClean="0"/>
              <a:t>the library. The </a:t>
            </a:r>
            <a:r>
              <a:rPr lang="en-US" dirty="0"/>
              <a:t>Faculty Senate </a:t>
            </a:r>
            <a:r>
              <a:rPr lang="en-US" dirty="0" smtClean="0"/>
              <a:t>Committee on University Libraries wishes </a:t>
            </a:r>
            <a:r>
              <a:rPr lang="en-US" dirty="0"/>
              <a:t>to transmit its serious concern </a:t>
            </a:r>
            <a:r>
              <a:rPr lang="en-US" dirty="0" smtClean="0"/>
              <a:t>to (the Faculty Senate and) the President </a:t>
            </a:r>
            <a:r>
              <a:rPr lang="en-US" dirty="0"/>
              <a:t>and Provost that the continued lack of sufficient funding for library materials has resulted not only in </a:t>
            </a:r>
            <a:r>
              <a:rPr lang="en-US" u="sng" dirty="0"/>
              <a:t>a funding level that is significantly below that of our peer institutions</a:t>
            </a:r>
            <a:r>
              <a:rPr lang="en-US" dirty="0"/>
              <a:t>, but has now reached a point </a:t>
            </a:r>
            <a:r>
              <a:rPr lang="en-US" dirty="0" smtClean="0"/>
              <a:t>at </a:t>
            </a:r>
            <a:r>
              <a:rPr lang="en-US" dirty="0"/>
              <a:t>which </a:t>
            </a:r>
            <a:r>
              <a:rPr lang="en-US" u="sng" dirty="0"/>
              <a:t>mission-critical research materials can no longer be afforded </a:t>
            </a:r>
            <a:r>
              <a:rPr lang="en-US" dirty="0"/>
              <a:t>and our ability to conduct research will be irreparably threatened.</a:t>
            </a:r>
          </a:p>
          <a:p>
            <a:pPr>
              <a:spcBef>
                <a:spcPts val="0"/>
              </a:spcBef>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495300"/>
            <a:ext cx="8229600" cy="914400"/>
          </a:xfrm>
          <a:solidFill>
            <a:schemeClr val="accent1">
              <a:lumMod val="50000"/>
            </a:schemeClr>
          </a:solidFill>
        </p:spPr>
        <p:txBody>
          <a:bodyPr/>
          <a:lstStyle/>
          <a:p>
            <a:pPr>
              <a:defRPr/>
            </a:pPr>
            <a:r>
              <a:rPr lang="en-US" sz="2800" b="1" i="1" dirty="0">
                <a:solidFill>
                  <a:schemeClr val="bg1"/>
                </a:solidFill>
              </a:rPr>
              <a:t>Sense of the Faculty</a:t>
            </a:r>
            <a:br>
              <a:rPr lang="en-US" sz="2800" b="1" i="1" dirty="0">
                <a:solidFill>
                  <a:schemeClr val="bg1"/>
                </a:solidFill>
              </a:rPr>
            </a:br>
            <a:r>
              <a:rPr lang="en-US" sz="2800" b="1" dirty="0">
                <a:solidFill>
                  <a:schemeClr val="bg1"/>
                </a:solidFill>
              </a:rPr>
              <a:t>(Approved by FSCUL 13 March 2014</a:t>
            </a:r>
            <a:r>
              <a:rPr lang="en-US" sz="2800" b="1" dirty="0" smtClean="0">
                <a:solidFill>
                  <a:schemeClr val="bg1"/>
                </a:solidFill>
              </a:rPr>
              <a:t>) </a:t>
            </a:r>
            <a:r>
              <a:rPr lang="en-US" sz="2200" b="1" i="1" dirty="0" smtClean="0">
                <a:solidFill>
                  <a:schemeClr val="bg1"/>
                </a:solidFill>
              </a:rPr>
              <a:t>(continued)</a:t>
            </a:r>
            <a:endParaRPr lang="en-US" sz="2200" b="1" i="1" dirty="0">
              <a:solidFill>
                <a:schemeClr val="bg1"/>
              </a:solidFill>
            </a:endParaRPr>
          </a:p>
        </p:txBody>
      </p:sp>
      <p:sp>
        <p:nvSpPr>
          <p:cNvPr id="36866" name="Content Placeholder 2"/>
          <p:cNvSpPr>
            <a:spLocks noGrp="1"/>
          </p:cNvSpPr>
          <p:nvPr>
            <p:ph idx="1"/>
          </p:nvPr>
        </p:nvSpPr>
        <p:spPr>
          <a:xfrm>
            <a:off x="433388" y="1655763"/>
            <a:ext cx="8229600" cy="3816350"/>
          </a:xfrm>
          <a:noFill/>
        </p:spPr>
        <p:txBody>
          <a:bodyPr/>
          <a:lstStyle/>
          <a:p>
            <a:pPr marL="0" indent="0">
              <a:spcBef>
                <a:spcPct val="0"/>
              </a:spcBef>
            </a:pPr>
            <a:r>
              <a:rPr lang="en-US" smtClean="0">
                <a:ea typeface="TitilliumMaps26L 500 wt"/>
              </a:rPr>
              <a:t>The new CWRU strategic plan, </a:t>
            </a:r>
            <a:r>
              <a:rPr lang="en-US" i="1" smtClean="0">
                <a:ea typeface="TitilliumMaps26L 500 wt"/>
              </a:rPr>
              <a:t>Think Beyond the Possible: 2013-2018, </a:t>
            </a:r>
            <a:r>
              <a:rPr lang="en-US" smtClean="0">
                <a:ea typeface="TitilliumMaps26L 500 wt"/>
              </a:rPr>
              <a:t>states as a goal that CWRU will</a:t>
            </a:r>
            <a:r>
              <a:rPr lang="en-US" i="1" smtClean="0">
                <a:ea typeface="TitilliumMaps26L 500 wt"/>
              </a:rPr>
              <a:t> “…</a:t>
            </a:r>
            <a:r>
              <a:rPr lang="en-US" smtClean="0">
                <a:ea typeface="TitilliumMaps26L 500 wt"/>
              </a:rPr>
              <a:t>provide library information content, services and resources commensurate with those of our university peers…” </a:t>
            </a:r>
          </a:p>
          <a:p>
            <a:pPr marL="0" indent="0">
              <a:spcBef>
                <a:spcPct val="0"/>
              </a:spcBef>
            </a:pPr>
            <a:endParaRPr lang="en-US" smtClean="0">
              <a:ea typeface="TitilliumMaps26L 500 wt"/>
            </a:endParaRPr>
          </a:p>
          <a:p>
            <a:pPr marL="0" indent="0">
              <a:spcBef>
                <a:spcPct val="0"/>
              </a:spcBef>
            </a:pPr>
            <a:r>
              <a:rPr lang="en-US" smtClean="0">
                <a:ea typeface="TitilliumMaps26L 500 wt"/>
              </a:rPr>
              <a:t>To achieve this essential goal, the Faculty Senate Committee on University Libraries urges that the President and the Provost give serious and immediate attention to </a:t>
            </a:r>
            <a:r>
              <a:rPr lang="en-US" u="sng" smtClean="0">
                <a:ea typeface="TitilliumMaps26L 500 wt"/>
              </a:rPr>
              <a:t>identifying and implementing solutions, beginning with FY2015, that will enable the funding of library materials not only to meet the basic information needs of faculty and students, but also to begin a multi-year process to grow the funding so that it is fully commensurate with that of our peer institutions.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20688" y="206375"/>
            <a:ext cx="8229600" cy="914400"/>
          </a:xfrm>
          <a:solidFill>
            <a:schemeClr val="accent1">
              <a:lumMod val="50000"/>
            </a:schemeClr>
          </a:solidFill>
        </p:spPr>
        <p:txBody>
          <a:bodyPr/>
          <a:lstStyle/>
          <a:p>
            <a:pPr>
              <a:defRPr/>
            </a:pPr>
            <a:r>
              <a:rPr lang="en-US" sz="2800" b="1" i="1" dirty="0" smtClean="0">
                <a:solidFill>
                  <a:schemeClr val="bg1"/>
                </a:solidFill>
              </a:rPr>
              <a:t>FSCUL membership</a:t>
            </a:r>
            <a:endParaRPr lang="en-US" sz="2800" b="1" dirty="0" smtClean="0">
              <a:solidFill>
                <a:schemeClr val="bg1"/>
              </a:solidFill>
            </a:endParaRPr>
          </a:p>
        </p:txBody>
      </p:sp>
      <p:sp>
        <p:nvSpPr>
          <p:cNvPr id="6147" name="Content Placeholder 2"/>
          <p:cNvSpPr>
            <a:spLocks noGrp="1"/>
          </p:cNvSpPr>
          <p:nvPr>
            <p:ph idx="1"/>
          </p:nvPr>
        </p:nvSpPr>
        <p:spPr>
          <a:xfrm>
            <a:off x="433388" y="1201494"/>
            <a:ext cx="8312260" cy="4266799"/>
          </a:xfrm>
        </p:spPr>
        <p:txBody>
          <a:bodyPr numCol="2"/>
          <a:lstStyle/>
          <a:p>
            <a:pPr>
              <a:buFont typeface="Arial"/>
              <a:buChar char="•"/>
              <a:defRPr/>
            </a:pPr>
            <a:r>
              <a:rPr lang="en-US" sz="1800" dirty="0" smtClean="0">
                <a:solidFill>
                  <a:srgbClr val="376092"/>
                </a:solidFill>
              </a:rPr>
              <a:t>Frank Merat, CSE, Chair</a:t>
            </a:r>
          </a:p>
          <a:p>
            <a:pPr>
              <a:buFont typeface="Arial"/>
              <a:buChar char="•"/>
              <a:defRPr/>
            </a:pPr>
            <a:r>
              <a:rPr lang="en-US" sz="1800" dirty="0" smtClean="0"/>
              <a:t>Mary Quinn Griffin, SON</a:t>
            </a:r>
          </a:p>
          <a:p>
            <a:pPr>
              <a:buFont typeface="Arial"/>
              <a:buChar char="•"/>
              <a:defRPr/>
            </a:pPr>
            <a:r>
              <a:rPr lang="en-US" sz="1800" dirty="0" smtClean="0"/>
              <a:t>Michael Landers, SODM</a:t>
            </a:r>
          </a:p>
          <a:p>
            <a:pPr>
              <a:buFont typeface="Arial"/>
              <a:buChar char="•"/>
              <a:defRPr/>
            </a:pPr>
            <a:r>
              <a:rPr lang="en-US" sz="1800" dirty="0" smtClean="0"/>
              <a:t>Cassandra Robertson, LAW</a:t>
            </a:r>
          </a:p>
          <a:p>
            <a:pPr>
              <a:buFont typeface="Arial"/>
              <a:buChar char="•"/>
              <a:defRPr/>
            </a:pPr>
            <a:r>
              <a:rPr lang="en-US" sz="1800" dirty="0" err="1" smtClean="0"/>
              <a:t>Damir</a:t>
            </a:r>
            <a:r>
              <a:rPr lang="en-US" sz="1800" dirty="0" smtClean="0"/>
              <a:t> </a:t>
            </a:r>
            <a:r>
              <a:rPr lang="en-US" sz="1800" dirty="0" err="1" smtClean="0"/>
              <a:t>Janigro</a:t>
            </a:r>
            <a:r>
              <a:rPr lang="en-US" sz="1800" dirty="0" smtClean="0"/>
              <a:t>, SOM</a:t>
            </a:r>
          </a:p>
          <a:p>
            <a:pPr>
              <a:buFont typeface="Arial"/>
              <a:buChar char="•"/>
              <a:defRPr/>
            </a:pPr>
            <a:r>
              <a:rPr lang="en-US" sz="1800" dirty="0" smtClean="0"/>
              <a:t>Amy Wilson, MSASS</a:t>
            </a:r>
          </a:p>
          <a:p>
            <a:pPr>
              <a:buFont typeface="Arial"/>
              <a:buChar char="•"/>
              <a:defRPr/>
            </a:pPr>
            <a:r>
              <a:rPr lang="en-US" sz="1800" dirty="0" smtClean="0"/>
              <a:t>Sarah Gridley, CAS</a:t>
            </a:r>
          </a:p>
          <a:p>
            <a:pPr>
              <a:buFont typeface="Arial"/>
              <a:buChar char="•"/>
              <a:defRPr/>
            </a:pPr>
            <a:r>
              <a:rPr lang="en-US" sz="1800" dirty="0" smtClean="0"/>
              <a:t>Kurt </a:t>
            </a:r>
            <a:r>
              <a:rPr lang="en-US" sz="1800" dirty="0" err="1" smtClean="0"/>
              <a:t>Koenigsberger</a:t>
            </a:r>
            <a:r>
              <a:rPr lang="en-US" sz="1800" dirty="0" smtClean="0"/>
              <a:t>, CAS</a:t>
            </a:r>
          </a:p>
          <a:p>
            <a:pPr>
              <a:buFont typeface="Arial"/>
              <a:buChar char="•"/>
              <a:defRPr/>
            </a:pPr>
            <a:r>
              <a:rPr lang="en-US" sz="1800" dirty="0" smtClean="0"/>
              <a:t>Silvia </a:t>
            </a:r>
            <a:r>
              <a:rPr lang="en-US" sz="1800" dirty="0" err="1" smtClean="0"/>
              <a:t>Prina</a:t>
            </a:r>
            <a:r>
              <a:rPr lang="en-US" sz="1800" dirty="0" smtClean="0"/>
              <a:t>, WSOM</a:t>
            </a:r>
          </a:p>
          <a:p>
            <a:pPr>
              <a:buFont typeface="Arial"/>
              <a:buChar char="•"/>
              <a:defRPr/>
            </a:pPr>
            <a:r>
              <a:rPr lang="en-US" sz="1800" dirty="0" err="1" smtClean="0"/>
              <a:t>Hongjin</a:t>
            </a:r>
            <a:r>
              <a:rPr lang="en-US" sz="1800" dirty="0" smtClean="0"/>
              <a:t> Su, </a:t>
            </a:r>
            <a:r>
              <a:rPr lang="en-US" sz="1800" dirty="0"/>
              <a:t>undergraduate student representative</a:t>
            </a:r>
          </a:p>
          <a:p>
            <a:pPr>
              <a:buFont typeface="Arial"/>
              <a:buChar char="•"/>
              <a:defRPr/>
            </a:pPr>
            <a:r>
              <a:rPr lang="en-US" sz="1800" dirty="0" smtClean="0"/>
              <a:t>Lee </a:t>
            </a:r>
            <a:r>
              <a:rPr lang="en-US" sz="1800" dirty="0" err="1" smtClean="0"/>
              <a:t>Zickel</a:t>
            </a:r>
            <a:r>
              <a:rPr lang="en-US" sz="1800" dirty="0" smtClean="0"/>
              <a:t>, </a:t>
            </a:r>
            <a:r>
              <a:rPr lang="en-US" sz="1800" dirty="0"/>
              <a:t>graduate student representative</a:t>
            </a:r>
          </a:p>
          <a:p>
            <a:pPr>
              <a:buFont typeface="Arial"/>
              <a:buChar char="•"/>
              <a:defRPr/>
            </a:pPr>
            <a:r>
              <a:rPr lang="en-US" sz="1800" dirty="0" smtClean="0"/>
              <a:t>Lynn </a:t>
            </a:r>
            <a:r>
              <a:rPr lang="en-US" sz="1800" dirty="0" err="1" smtClean="0"/>
              <a:t>Ulatowski</a:t>
            </a:r>
            <a:r>
              <a:rPr lang="en-US" sz="1800" dirty="0" smtClean="0"/>
              <a:t>, </a:t>
            </a:r>
            <a:r>
              <a:rPr lang="en-US" sz="1800" dirty="0"/>
              <a:t>postdoc student </a:t>
            </a:r>
            <a:r>
              <a:rPr lang="en-US" sz="1800" dirty="0" smtClean="0"/>
              <a:t>representative</a:t>
            </a:r>
          </a:p>
          <a:p>
            <a:pPr>
              <a:buFont typeface="Arial"/>
              <a:buChar char="•"/>
              <a:defRPr/>
            </a:pPr>
            <a:r>
              <a:rPr lang="en-US" sz="1800" dirty="0" smtClean="0"/>
              <a:t>Kathleen </a:t>
            </a:r>
            <a:r>
              <a:rPr lang="en-US" sz="1800" dirty="0" err="1" smtClean="0"/>
              <a:t>Blazar</a:t>
            </a:r>
            <a:r>
              <a:rPr lang="en-US" sz="1800" dirty="0" smtClean="0"/>
              <a:t>, Interim Health Sciences Library, </a:t>
            </a:r>
            <a:r>
              <a:rPr lang="en-US" sz="1800" i="1" dirty="0" smtClean="0"/>
              <a:t>ex-officio</a:t>
            </a:r>
          </a:p>
          <a:p>
            <a:pPr>
              <a:buFont typeface="Arial"/>
              <a:buChar char="•"/>
              <a:defRPr/>
            </a:pPr>
            <a:r>
              <a:rPr lang="en-US" sz="1800" dirty="0" smtClean="0"/>
              <a:t>Ray </a:t>
            </a:r>
            <a:r>
              <a:rPr lang="en-US" sz="1800" dirty="0" err="1" smtClean="0"/>
              <a:t>Muzic</a:t>
            </a:r>
            <a:r>
              <a:rPr lang="en-US" sz="1800" dirty="0" smtClean="0"/>
              <a:t>, chair FSCICT, </a:t>
            </a:r>
            <a:r>
              <a:rPr lang="en-US" sz="1800" i="1" dirty="0"/>
              <a:t>ex-</a:t>
            </a:r>
            <a:r>
              <a:rPr lang="en-US" sz="1800" i="1" dirty="0" smtClean="0"/>
              <a:t>officio</a:t>
            </a:r>
          </a:p>
          <a:p>
            <a:pPr>
              <a:buFont typeface="Arial"/>
              <a:buChar char="•"/>
              <a:defRPr/>
            </a:pPr>
            <a:r>
              <a:rPr lang="en-US" sz="1800" dirty="0" smtClean="0"/>
              <a:t>Andrew Plumb-</a:t>
            </a:r>
            <a:r>
              <a:rPr lang="en-US" sz="1800" dirty="0" err="1" smtClean="0"/>
              <a:t>Larrick</a:t>
            </a:r>
            <a:r>
              <a:rPr lang="en-US" sz="1800" dirty="0" smtClean="0"/>
              <a:t>, Law Library, </a:t>
            </a:r>
            <a:r>
              <a:rPr lang="en-US" sz="1800" i="1" dirty="0" smtClean="0"/>
              <a:t>ex-officio</a:t>
            </a:r>
          </a:p>
          <a:p>
            <a:pPr>
              <a:buFont typeface="Arial"/>
              <a:buChar char="•"/>
              <a:defRPr/>
            </a:pPr>
            <a:r>
              <a:rPr lang="en-US" sz="1800" dirty="0" smtClean="0"/>
              <a:t>Samantha </a:t>
            </a:r>
            <a:r>
              <a:rPr lang="en-US" sz="1800" dirty="0" err="1" smtClean="0"/>
              <a:t>Skutnik</a:t>
            </a:r>
            <a:r>
              <a:rPr lang="en-US" sz="1800" dirty="0" smtClean="0"/>
              <a:t>, MSASS Library, </a:t>
            </a:r>
            <a:r>
              <a:rPr lang="en-US" sz="1800" i="1" dirty="0"/>
              <a:t>ex-officio</a:t>
            </a:r>
            <a:endParaRPr lang="en-US" sz="1800" dirty="0" smtClean="0"/>
          </a:p>
          <a:p>
            <a:pPr>
              <a:buFont typeface="Arial"/>
              <a:buChar char="•"/>
              <a:defRPr/>
            </a:pPr>
            <a:r>
              <a:rPr lang="en-US" sz="1800" dirty="0" smtClean="0"/>
              <a:t>Arnold </a:t>
            </a:r>
            <a:r>
              <a:rPr lang="en-US" sz="1800" dirty="0" err="1" smtClean="0"/>
              <a:t>Hirshon</a:t>
            </a:r>
            <a:r>
              <a:rPr lang="en-US" sz="1800" dirty="0" smtClean="0"/>
              <a:t>, Associate Provost &amp; University Librarian, </a:t>
            </a:r>
            <a:r>
              <a:rPr lang="en-US" sz="1800" i="1" dirty="0" smtClean="0"/>
              <a:t>ex-officio</a:t>
            </a:r>
            <a:endParaRPr lang="en-US" sz="1800" i="1" dirty="0"/>
          </a:p>
          <a:p>
            <a:pPr>
              <a:buFont typeface="Arial"/>
              <a:buChar char="•"/>
              <a:defRPr/>
            </a:pPr>
            <a:r>
              <a:rPr lang="en-US" sz="1800" dirty="0" smtClean="0"/>
              <a:t>Mark Henderson, Interim VP ITS, </a:t>
            </a:r>
            <a:r>
              <a:rPr lang="en-US" sz="1800" i="1" dirty="0" smtClean="0"/>
              <a:t>ex-officio</a:t>
            </a:r>
            <a:endParaRPr lang="en-US" sz="1800" dirty="0"/>
          </a:p>
          <a:p>
            <a:pPr marL="0" indent="0">
              <a:defRPr/>
            </a:pPr>
            <a:r>
              <a:rPr lang="en-US" sz="1800" dirty="0"/>
              <a:t>    </a:t>
            </a:r>
            <a:endParaRPr lang="en-US" sz="1800" dirty="0" smtClean="0">
              <a:solidFill>
                <a:srgbClr val="376092"/>
              </a:solidFill>
            </a:endParaRPr>
          </a:p>
        </p:txBody>
      </p:sp>
      <p:sp>
        <p:nvSpPr>
          <p:cNvPr id="4" name="Rectangle 3"/>
          <p:cNvSpPr>
            <a:spLocks noChangeArrowheads="1"/>
          </p:cNvSpPr>
          <p:nvPr/>
        </p:nvSpPr>
        <p:spPr bwMode="auto">
          <a:xfrm>
            <a:off x="0" y="5695950"/>
            <a:ext cx="9144000" cy="1162050"/>
          </a:xfrm>
          <a:prstGeom prst="rect">
            <a:avLst/>
          </a:prstGeom>
          <a:solidFill>
            <a:srgbClr val="455560"/>
          </a:solidFill>
          <a:ln w="0">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12292" name="Picture 6" descr="cwru formal logo white-rev tag.wmf"/>
          <p:cNvPicPr>
            <a:picLocks noChangeAspect="1"/>
          </p:cNvPicPr>
          <p:nvPr/>
        </p:nvPicPr>
        <p:blipFill>
          <a:blip r:embed="rId3"/>
          <a:srcRect/>
          <a:stretch>
            <a:fillRect/>
          </a:stretch>
        </p:blipFill>
        <p:spPr bwMode="auto">
          <a:xfrm>
            <a:off x="546100" y="6018213"/>
            <a:ext cx="2565400" cy="608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20688" y="206375"/>
            <a:ext cx="8229600" cy="914400"/>
          </a:xfrm>
          <a:solidFill>
            <a:schemeClr val="accent1">
              <a:lumMod val="50000"/>
            </a:schemeClr>
          </a:solidFill>
        </p:spPr>
        <p:txBody>
          <a:bodyPr/>
          <a:lstStyle/>
          <a:p>
            <a:pPr>
              <a:defRPr/>
            </a:pPr>
            <a:r>
              <a:rPr lang="en-US" sz="2800" b="1" i="1" dirty="0" smtClean="0">
                <a:solidFill>
                  <a:schemeClr val="bg1"/>
                </a:solidFill>
              </a:rPr>
              <a:t>FSCUL activities</a:t>
            </a:r>
            <a:endParaRPr lang="en-US" sz="2800" b="1" dirty="0" smtClean="0">
              <a:solidFill>
                <a:schemeClr val="bg1"/>
              </a:solidFill>
            </a:endParaRPr>
          </a:p>
        </p:txBody>
      </p:sp>
      <p:sp>
        <p:nvSpPr>
          <p:cNvPr id="14338" name="Content Placeholder 2"/>
          <p:cNvSpPr>
            <a:spLocks noGrp="1"/>
          </p:cNvSpPr>
          <p:nvPr>
            <p:ph idx="1"/>
          </p:nvPr>
        </p:nvSpPr>
        <p:spPr>
          <a:xfrm>
            <a:off x="433388" y="1201738"/>
            <a:ext cx="8312150" cy="4267200"/>
          </a:xfrm>
          <a:noFill/>
        </p:spPr>
        <p:txBody>
          <a:bodyPr/>
          <a:lstStyle/>
          <a:p>
            <a:r>
              <a:rPr lang="en-US" sz="2800" b="1" smtClean="0">
                <a:solidFill>
                  <a:schemeClr val="tx1"/>
                </a:solidFill>
                <a:ea typeface="TitilliumMaps26L 500 wt"/>
              </a:rPr>
              <a:t>FSCUL has met 4 times (with two more meetings scheduled)</a:t>
            </a:r>
          </a:p>
          <a:p>
            <a:endParaRPr lang="en-US" sz="2800" b="1" smtClean="0">
              <a:solidFill>
                <a:schemeClr val="tx1"/>
              </a:solidFill>
              <a:ea typeface="TitilliumMaps26L 500 wt"/>
            </a:endParaRPr>
          </a:p>
          <a:p>
            <a:r>
              <a:rPr lang="en-US" sz="2800" b="1" smtClean="0">
                <a:solidFill>
                  <a:schemeClr val="tx1"/>
                </a:solidFill>
                <a:ea typeface="TitilliumMaps26L 500 wt"/>
              </a:rPr>
              <a:t>Responsibilities:</a:t>
            </a:r>
          </a:p>
          <a:p>
            <a:pPr marL="460375" lvl="2" indent="0"/>
            <a:r>
              <a:rPr lang="en-US" smtClean="0">
                <a:solidFill>
                  <a:schemeClr val="tx1"/>
                </a:solidFill>
                <a:ea typeface="TitilliumMaps26L 500 wt"/>
              </a:rPr>
              <a:t>The Committee on the University Libraries shall advise the University Librarian and the University administration on policies and procedures relating to the operations, facilities, and budget of the University Libraries. The Committee shall report regularly to the Senate, with recommendations as appropriate.</a:t>
            </a:r>
          </a:p>
          <a:p>
            <a:endParaRPr lang="en-US" sz="2800" b="1" smtClean="0">
              <a:solidFill>
                <a:schemeClr val="tx1"/>
              </a:solidFill>
              <a:ea typeface="TitilliumMaps26L 500 wt"/>
            </a:endParaRPr>
          </a:p>
          <a:p>
            <a:endParaRPr lang="en-US" sz="2400" smtClean="0">
              <a:solidFill>
                <a:schemeClr val="tx1"/>
              </a:solidFill>
              <a:ea typeface="TitilliumMaps26L 500 wt"/>
            </a:endParaRPr>
          </a:p>
        </p:txBody>
      </p:sp>
      <p:sp>
        <p:nvSpPr>
          <p:cNvPr id="4" name="Rectangle 3"/>
          <p:cNvSpPr>
            <a:spLocks noChangeArrowheads="1"/>
          </p:cNvSpPr>
          <p:nvPr/>
        </p:nvSpPr>
        <p:spPr bwMode="auto">
          <a:xfrm>
            <a:off x="0" y="5695950"/>
            <a:ext cx="9144000" cy="1162050"/>
          </a:xfrm>
          <a:prstGeom prst="rect">
            <a:avLst/>
          </a:prstGeom>
          <a:solidFill>
            <a:srgbClr val="455560"/>
          </a:solidFill>
          <a:ln w="0">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14340" name="Picture 6" descr="cwru formal logo white-rev tag.wmf"/>
          <p:cNvPicPr>
            <a:picLocks noChangeAspect="1"/>
          </p:cNvPicPr>
          <p:nvPr/>
        </p:nvPicPr>
        <p:blipFill>
          <a:blip r:embed="rId3"/>
          <a:srcRect/>
          <a:stretch>
            <a:fillRect/>
          </a:stretch>
        </p:blipFill>
        <p:spPr bwMode="auto">
          <a:xfrm>
            <a:off x="546100" y="6018213"/>
            <a:ext cx="2565400" cy="608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20688" y="206375"/>
            <a:ext cx="8229600" cy="914400"/>
          </a:xfrm>
          <a:solidFill>
            <a:schemeClr val="accent1">
              <a:lumMod val="50000"/>
            </a:schemeClr>
          </a:solidFill>
        </p:spPr>
        <p:txBody>
          <a:bodyPr/>
          <a:lstStyle/>
          <a:p>
            <a:pPr>
              <a:defRPr/>
            </a:pPr>
            <a:r>
              <a:rPr lang="en-US" sz="2800" b="1" i="1" dirty="0" smtClean="0">
                <a:solidFill>
                  <a:schemeClr val="bg1"/>
                </a:solidFill>
              </a:rPr>
              <a:t>FSCUL: </a:t>
            </a:r>
            <a:r>
              <a:rPr lang="en-US" sz="2800" b="1" i="1" dirty="0">
                <a:solidFill>
                  <a:schemeClr val="bg1"/>
                </a:solidFill>
              </a:rPr>
              <a:t>Digital Scholarship</a:t>
            </a:r>
            <a:br>
              <a:rPr lang="en-US" sz="2800" b="1" i="1" dirty="0">
                <a:solidFill>
                  <a:schemeClr val="bg1"/>
                </a:solidFill>
              </a:rPr>
            </a:br>
            <a:r>
              <a:rPr lang="en-US" sz="1800" b="1" i="1" dirty="0">
                <a:solidFill>
                  <a:schemeClr val="bg1"/>
                </a:solidFill>
              </a:rPr>
              <a:t>http://</a:t>
            </a:r>
            <a:r>
              <a:rPr lang="en-US" sz="1800" b="1" i="1" dirty="0" err="1">
                <a:solidFill>
                  <a:schemeClr val="bg1"/>
                </a:solidFill>
              </a:rPr>
              <a:t>library.case.edu</a:t>
            </a:r>
            <a:r>
              <a:rPr lang="en-US" sz="1800" b="1" i="1" dirty="0">
                <a:solidFill>
                  <a:schemeClr val="bg1"/>
                </a:solidFill>
              </a:rPr>
              <a:t>/</a:t>
            </a:r>
            <a:r>
              <a:rPr lang="en-US" sz="1800" b="1" i="1" dirty="0" err="1">
                <a:solidFill>
                  <a:schemeClr val="bg1"/>
                </a:solidFill>
              </a:rPr>
              <a:t>ksl</a:t>
            </a:r>
            <a:r>
              <a:rPr lang="en-US" sz="1800" b="1" i="1" dirty="0">
                <a:solidFill>
                  <a:schemeClr val="bg1"/>
                </a:solidFill>
              </a:rPr>
              <a:t>/</a:t>
            </a:r>
            <a:r>
              <a:rPr lang="en-US" sz="1800" b="1" i="1" dirty="0" err="1">
                <a:solidFill>
                  <a:schemeClr val="bg1"/>
                </a:solidFill>
              </a:rPr>
              <a:t>freedmancenter</a:t>
            </a:r>
            <a:r>
              <a:rPr lang="en-US" sz="1800" b="1" i="1" dirty="0">
                <a:solidFill>
                  <a:schemeClr val="bg1"/>
                </a:solidFill>
              </a:rPr>
              <a:t>/</a:t>
            </a:r>
            <a:r>
              <a:rPr lang="en-US" sz="1800" b="1" i="1" dirty="0" err="1">
                <a:solidFill>
                  <a:schemeClr val="bg1"/>
                </a:solidFill>
              </a:rPr>
              <a:t>digitalscholarship</a:t>
            </a:r>
            <a:r>
              <a:rPr lang="en-US" sz="1800" b="1" i="1" dirty="0">
                <a:solidFill>
                  <a:schemeClr val="bg1"/>
                </a:solidFill>
              </a:rPr>
              <a:t>/</a:t>
            </a:r>
            <a:endParaRPr lang="en-US" sz="2800" b="1" dirty="0" smtClean="0">
              <a:solidFill>
                <a:schemeClr val="bg1"/>
              </a:solidFill>
            </a:endParaRPr>
          </a:p>
        </p:txBody>
      </p:sp>
      <p:sp>
        <p:nvSpPr>
          <p:cNvPr id="16386" name="Content Placeholder 2"/>
          <p:cNvSpPr>
            <a:spLocks noGrp="1"/>
          </p:cNvSpPr>
          <p:nvPr>
            <p:ph idx="1"/>
          </p:nvPr>
        </p:nvSpPr>
        <p:spPr>
          <a:xfrm>
            <a:off x="433388" y="1201738"/>
            <a:ext cx="8312150" cy="4267200"/>
          </a:xfrm>
          <a:noFill/>
        </p:spPr>
        <p:txBody>
          <a:bodyPr/>
          <a:lstStyle/>
          <a:p>
            <a:pPr>
              <a:buFontTx/>
              <a:buChar char="•"/>
            </a:pPr>
            <a:r>
              <a:rPr lang="en-US" sz="1600" b="1" smtClean="0">
                <a:ea typeface="TitilliumMaps26L 500 wt"/>
              </a:rPr>
              <a:t>Digital scholarship</a:t>
            </a:r>
            <a:r>
              <a:rPr lang="en-US" sz="1600" smtClean="0">
                <a:ea typeface="TitilliumMaps26L 500 wt"/>
              </a:rPr>
              <a:t> is the use of </a:t>
            </a:r>
            <a:r>
              <a:rPr lang="en-US" sz="1600" b="1" smtClean="0">
                <a:ea typeface="TitilliumMaps26L 500 wt"/>
              </a:rPr>
              <a:t>digital</a:t>
            </a:r>
            <a:r>
              <a:rPr lang="en-US" sz="1600" smtClean="0">
                <a:ea typeface="TitilliumMaps26L 500 wt"/>
              </a:rPr>
              <a:t> evidence, methods of inquiry, research, publication and preservation to achieve scholarly and research goals. </a:t>
            </a:r>
            <a:r>
              <a:rPr lang="en-US" sz="1600" b="1" smtClean="0">
                <a:ea typeface="TitilliumMaps26L 500 wt"/>
              </a:rPr>
              <a:t>Digital scholarship</a:t>
            </a:r>
            <a:r>
              <a:rPr lang="en-US" sz="1600" smtClean="0">
                <a:ea typeface="TitilliumMaps26L 500 wt"/>
              </a:rPr>
              <a:t> can encompass both scholarly communication using </a:t>
            </a:r>
            <a:r>
              <a:rPr lang="en-US" sz="1600" b="1" smtClean="0">
                <a:ea typeface="TitilliumMaps26L 500 wt"/>
              </a:rPr>
              <a:t>digital</a:t>
            </a:r>
            <a:r>
              <a:rPr lang="en-US" sz="1600" smtClean="0">
                <a:ea typeface="TitilliumMaps26L 500 wt"/>
              </a:rPr>
              <a:t> media and research on </a:t>
            </a:r>
            <a:r>
              <a:rPr lang="en-US" sz="1600" b="1" smtClean="0">
                <a:ea typeface="TitilliumMaps26L 500 wt"/>
              </a:rPr>
              <a:t>digital</a:t>
            </a:r>
            <a:r>
              <a:rPr lang="en-US" sz="1600" smtClean="0">
                <a:ea typeface="TitilliumMaps26L 500 wt"/>
              </a:rPr>
              <a:t> media.</a:t>
            </a:r>
          </a:p>
          <a:p>
            <a:pPr>
              <a:buFontTx/>
              <a:buChar char="•"/>
            </a:pPr>
            <a:r>
              <a:rPr lang="en-US" sz="1600" smtClean="0">
                <a:solidFill>
                  <a:srgbClr val="376092"/>
                </a:solidFill>
                <a:ea typeface="TitilliumMaps26L 500 wt"/>
              </a:rPr>
              <a:t>“Digital Scholarship Call for Participation and Action 2-11-2014” available on KSL Website</a:t>
            </a:r>
          </a:p>
          <a:p>
            <a:pPr>
              <a:buFontTx/>
              <a:buChar char="•"/>
            </a:pPr>
            <a:r>
              <a:rPr lang="en-US" sz="1600" smtClean="0">
                <a:solidFill>
                  <a:srgbClr val="376092"/>
                </a:solidFill>
                <a:ea typeface="TitilliumMaps26L 500 wt"/>
              </a:rPr>
              <a:t>CWRU Community and digital scholarship</a:t>
            </a:r>
          </a:p>
          <a:p>
            <a:pPr lvl="1">
              <a:buFont typeface="Arial" charset="0"/>
              <a:buChar char="•"/>
            </a:pPr>
            <a:r>
              <a:rPr lang="en-US" sz="1600" smtClean="0">
                <a:solidFill>
                  <a:srgbClr val="376092"/>
                </a:solidFill>
                <a:ea typeface="TitilliumMaps26L 500 wt"/>
              </a:rPr>
              <a:t>Faculty and students increasingly using digital scholarship and/or developing digital scholarship tools</a:t>
            </a:r>
          </a:p>
          <a:p>
            <a:pPr lvl="1">
              <a:buFont typeface="Arial" charset="0"/>
              <a:buChar char="•"/>
            </a:pPr>
            <a:r>
              <a:rPr lang="en-US" sz="1600" smtClean="0">
                <a:solidFill>
                  <a:srgbClr val="376092"/>
                </a:solidFill>
                <a:ea typeface="TitilliumMaps26L 500 wt"/>
              </a:rPr>
              <a:t>ITS, Freedman Center for Digital Scholarship, the Baker-Nord Center for Digital Humanities, etc. are increasingly providing support for digital scholarship</a:t>
            </a:r>
          </a:p>
          <a:p>
            <a:pPr>
              <a:buFontTx/>
              <a:buChar char="•"/>
            </a:pPr>
            <a:r>
              <a:rPr lang="en-US" sz="1600" smtClean="0">
                <a:solidFill>
                  <a:srgbClr val="376092"/>
                </a:solidFill>
                <a:ea typeface="TitilliumMaps26L 500 wt"/>
              </a:rPr>
              <a:t>Call for Collaborative Participation and Action</a:t>
            </a:r>
          </a:p>
          <a:p>
            <a:pPr lvl="1">
              <a:buFont typeface="Arial" charset="0"/>
              <a:buChar char="•"/>
            </a:pPr>
            <a:r>
              <a:rPr lang="en-US" sz="1600" smtClean="0">
                <a:solidFill>
                  <a:srgbClr val="376092"/>
                </a:solidFill>
                <a:ea typeface="TitilliumMaps26L 500 wt"/>
              </a:rPr>
              <a:t>Inventory CWRU assets</a:t>
            </a:r>
          </a:p>
          <a:p>
            <a:pPr lvl="1">
              <a:buFont typeface="Arial" charset="0"/>
              <a:buChar char="•"/>
            </a:pPr>
            <a:r>
              <a:rPr lang="en-US" sz="1600" smtClean="0">
                <a:solidFill>
                  <a:srgbClr val="376092"/>
                </a:solidFill>
                <a:ea typeface="TitilliumMaps26L 500 wt"/>
              </a:rPr>
              <a:t>Organize working groups cutting across all CWRU communities</a:t>
            </a:r>
          </a:p>
          <a:p>
            <a:pPr lvl="1">
              <a:buFont typeface="Arial" charset="0"/>
              <a:buChar char="•"/>
            </a:pPr>
            <a:r>
              <a:rPr lang="en-US" sz="1600" smtClean="0">
                <a:solidFill>
                  <a:srgbClr val="376092"/>
                </a:solidFill>
                <a:ea typeface="TitilliumMaps26L 500 wt"/>
              </a:rPr>
              <a:t>Identify potential pilot projects and explore shared funding opportunities</a:t>
            </a:r>
          </a:p>
          <a:p>
            <a:endParaRPr lang="en-US" sz="2400" smtClean="0">
              <a:ea typeface="TitilliumMaps26L 500 wt"/>
            </a:endParaRPr>
          </a:p>
        </p:txBody>
      </p:sp>
      <p:sp>
        <p:nvSpPr>
          <p:cNvPr id="4" name="Rectangle 3"/>
          <p:cNvSpPr>
            <a:spLocks noChangeArrowheads="1"/>
          </p:cNvSpPr>
          <p:nvPr/>
        </p:nvSpPr>
        <p:spPr bwMode="auto">
          <a:xfrm>
            <a:off x="0" y="5695950"/>
            <a:ext cx="9144000" cy="1162050"/>
          </a:xfrm>
          <a:prstGeom prst="rect">
            <a:avLst/>
          </a:prstGeom>
          <a:solidFill>
            <a:srgbClr val="455560"/>
          </a:solidFill>
          <a:ln w="0">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16388" name="Picture 6" descr="cwru formal logo white-rev tag.wmf"/>
          <p:cNvPicPr>
            <a:picLocks noChangeAspect="1"/>
          </p:cNvPicPr>
          <p:nvPr/>
        </p:nvPicPr>
        <p:blipFill>
          <a:blip r:embed="rId3"/>
          <a:srcRect/>
          <a:stretch>
            <a:fillRect/>
          </a:stretch>
        </p:blipFill>
        <p:spPr bwMode="auto">
          <a:xfrm>
            <a:off x="546100" y="6018213"/>
            <a:ext cx="2565400" cy="608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20688" y="206375"/>
            <a:ext cx="8229600" cy="914400"/>
          </a:xfrm>
          <a:solidFill>
            <a:schemeClr val="accent1">
              <a:lumMod val="50000"/>
            </a:schemeClr>
          </a:solidFill>
        </p:spPr>
        <p:txBody>
          <a:bodyPr/>
          <a:lstStyle/>
          <a:p>
            <a:pPr>
              <a:defRPr/>
            </a:pPr>
            <a:r>
              <a:rPr lang="en-US" sz="2800" b="1" i="1" dirty="0" smtClean="0">
                <a:solidFill>
                  <a:schemeClr val="bg1"/>
                </a:solidFill>
              </a:rPr>
              <a:t>FSCUL: Library Materials</a:t>
            </a:r>
            <a:endParaRPr lang="en-US" sz="2800" b="1" dirty="0" smtClean="0">
              <a:solidFill>
                <a:schemeClr val="bg1"/>
              </a:solidFill>
            </a:endParaRPr>
          </a:p>
        </p:txBody>
      </p:sp>
      <p:sp>
        <p:nvSpPr>
          <p:cNvPr id="6147" name="Content Placeholder 2"/>
          <p:cNvSpPr>
            <a:spLocks noGrp="1"/>
          </p:cNvSpPr>
          <p:nvPr>
            <p:ph idx="1"/>
          </p:nvPr>
        </p:nvSpPr>
        <p:spPr>
          <a:xfrm>
            <a:off x="433388" y="1201738"/>
            <a:ext cx="8312150" cy="4267200"/>
          </a:xfrm>
        </p:spPr>
        <p:txBody>
          <a:bodyPr/>
          <a:lstStyle/>
          <a:p>
            <a:pPr marL="0" indent="0">
              <a:defRPr/>
            </a:pPr>
            <a:r>
              <a:rPr lang="en-US" sz="2400" b="1" dirty="0" smtClean="0">
                <a:solidFill>
                  <a:schemeClr val="tx1"/>
                </a:solidFill>
              </a:rPr>
              <a:t>CWRU’s ability to provide the Library Materials expected by our faculty &amp; students and commensurate with our peer universities is being severely challenged by three factors:</a:t>
            </a:r>
          </a:p>
          <a:p>
            <a:pPr>
              <a:buFont typeface="Arial"/>
              <a:buChar char="•"/>
              <a:defRPr/>
            </a:pPr>
            <a:r>
              <a:rPr lang="en-US" dirty="0" smtClean="0"/>
              <a:t>The inflationary costs (~6%) of library materials</a:t>
            </a:r>
            <a:endParaRPr lang="en-US" dirty="0"/>
          </a:p>
          <a:p>
            <a:pPr>
              <a:buFont typeface="Arial"/>
              <a:buChar char="•"/>
              <a:defRPr/>
            </a:pPr>
            <a:r>
              <a:rPr lang="en-US" dirty="0"/>
              <a:t>OhioLINK Central </a:t>
            </a:r>
            <a:r>
              <a:rPr lang="en-US" dirty="0" smtClean="0"/>
              <a:t>decreasing its support </a:t>
            </a:r>
            <a:r>
              <a:rPr lang="en-US" dirty="0"/>
              <a:t>for electronic resources </a:t>
            </a:r>
            <a:r>
              <a:rPr lang="en-US" dirty="0" smtClean="0"/>
              <a:t>forcing CWRU to pick up costs of research essential resources at much higher costs, </a:t>
            </a:r>
            <a:r>
              <a:rPr lang="en-US" dirty="0"/>
              <a:t>and</a:t>
            </a:r>
          </a:p>
          <a:p>
            <a:pPr>
              <a:buFont typeface="Arial"/>
              <a:buChar char="•"/>
              <a:defRPr/>
            </a:pPr>
            <a:r>
              <a:rPr lang="en-US" dirty="0" smtClean="0"/>
              <a:t>Reduced endowment funds to spend on materials due to a drop </a:t>
            </a:r>
            <a:r>
              <a:rPr lang="en-US" dirty="0"/>
              <a:t>in the University’s spending rate for endowments.  </a:t>
            </a:r>
          </a:p>
        </p:txBody>
      </p:sp>
      <p:sp>
        <p:nvSpPr>
          <p:cNvPr id="4" name="Rectangle 3"/>
          <p:cNvSpPr>
            <a:spLocks noChangeArrowheads="1"/>
          </p:cNvSpPr>
          <p:nvPr/>
        </p:nvSpPr>
        <p:spPr bwMode="auto">
          <a:xfrm>
            <a:off x="0" y="5695950"/>
            <a:ext cx="9144000" cy="1162050"/>
          </a:xfrm>
          <a:prstGeom prst="rect">
            <a:avLst/>
          </a:prstGeom>
          <a:solidFill>
            <a:srgbClr val="455560"/>
          </a:solidFill>
          <a:ln w="0">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18436" name="Picture 6" descr="cwru formal logo white-rev tag.wmf"/>
          <p:cNvPicPr>
            <a:picLocks noChangeAspect="1"/>
          </p:cNvPicPr>
          <p:nvPr/>
        </p:nvPicPr>
        <p:blipFill>
          <a:blip r:embed="rId3"/>
          <a:srcRect/>
          <a:stretch>
            <a:fillRect/>
          </a:stretch>
        </p:blipFill>
        <p:spPr bwMode="auto">
          <a:xfrm>
            <a:off x="546100" y="6018213"/>
            <a:ext cx="2565400" cy="608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20688" y="206375"/>
            <a:ext cx="8229600" cy="914400"/>
          </a:xfrm>
          <a:solidFill>
            <a:schemeClr val="accent1">
              <a:lumMod val="50000"/>
            </a:schemeClr>
          </a:solidFill>
        </p:spPr>
        <p:txBody>
          <a:bodyPr/>
          <a:lstStyle/>
          <a:p>
            <a:pPr>
              <a:defRPr/>
            </a:pPr>
            <a:r>
              <a:rPr lang="en-US" sz="2800" b="1" i="1" dirty="0" smtClean="0">
                <a:solidFill>
                  <a:schemeClr val="bg1"/>
                </a:solidFill>
              </a:rPr>
              <a:t>FSCUL: Library Materials</a:t>
            </a:r>
            <a:endParaRPr lang="en-US" sz="2800" b="1" dirty="0">
              <a:solidFill>
                <a:schemeClr val="tx1"/>
              </a:solidFill>
            </a:endParaRPr>
          </a:p>
        </p:txBody>
      </p:sp>
      <p:sp>
        <p:nvSpPr>
          <p:cNvPr id="20482" name="Content Placeholder 2"/>
          <p:cNvSpPr>
            <a:spLocks noGrp="1"/>
          </p:cNvSpPr>
          <p:nvPr>
            <p:ph idx="1"/>
          </p:nvPr>
        </p:nvSpPr>
        <p:spPr>
          <a:xfrm>
            <a:off x="433388" y="1201738"/>
            <a:ext cx="8312150" cy="2862262"/>
          </a:xfrm>
          <a:noFill/>
        </p:spPr>
        <p:txBody>
          <a:bodyPr/>
          <a:lstStyle/>
          <a:p>
            <a:pPr>
              <a:buFontTx/>
              <a:buChar char="•"/>
            </a:pPr>
            <a:r>
              <a:rPr lang="en-US" smtClean="0">
                <a:solidFill>
                  <a:srgbClr val="376092"/>
                </a:solidFill>
                <a:ea typeface="TitilliumMaps26L 500 wt"/>
              </a:rPr>
              <a:t>CWRU has had to purchase reduced content at higher prices to maintain the current availability of materials. This will probably lead to significant cutting of electronic databases beginning as soon as summer 2014.</a:t>
            </a:r>
          </a:p>
          <a:p>
            <a:pPr>
              <a:buFontTx/>
              <a:buChar char="•"/>
            </a:pPr>
            <a:r>
              <a:rPr lang="en-US" smtClean="0">
                <a:solidFill>
                  <a:srgbClr val="376092"/>
                </a:solidFill>
                <a:ea typeface="TitilliumMaps26L 500 wt"/>
              </a:rPr>
              <a:t>More financial details in “Library Materials Budget Overview: FY14 &amp; FY15” (attached)</a:t>
            </a:r>
          </a:p>
          <a:p>
            <a:pPr>
              <a:buFontTx/>
              <a:buChar char="•"/>
            </a:pPr>
            <a:r>
              <a:rPr lang="en-US" smtClean="0">
                <a:solidFill>
                  <a:srgbClr val="376092"/>
                </a:solidFill>
                <a:ea typeface="TitilliumMaps26L 500 wt"/>
              </a:rPr>
              <a:t>Requested Faculty Senate Finance Committee to review situation and recommend short and long-term financial solutions</a:t>
            </a:r>
          </a:p>
          <a:p>
            <a:pPr>
              <a:buFontTx/>
              <a:buChar char="•"/>
            </a:pPr>
            <a:endParaRPr lang="en-US" smtClean="0">
              <a:solidFill>
                <a:srgbClr val="376092"/>
              </a:solidFill>
              <a:ea typeface="TitilliumMaps26L 500 wt"/>
            </a:endParaRPr>
          </a:p>
          <a:p>
            <a:endParaRPr lang="en-US" sz="2400" smtClean="0">
              <a:ea typeface="TitilliumMaps26L 500 wt"/>
            </a:endParaRPr>
          </a:p>
          <a:p>
            <a:endParaRPr lang="en-US" sz="2400" smtClean="0">
              <a:ea typeface="TitilliumMaps26L 500 wt"/>
            </a:endParaRPr>
          </a:p>
        </p:txBody>
      </p:sp>
      <p:sp>
        <p:nvSpPr>
          <p:cNvPr id="4" name="Rectangle 3"/>
          <p:cNvSpPr>
            <a:spLocks noChangeArrowheads="1"/>
          </p:cNvSpPr>
          <p:nvPr/>
        </p:nvSpPr>
        <p:spPr bwMode="auto">
          <a:xfrm>
            <a:off x="0" y="5695950"/>
            <a:ext cx="9144000" cy="1162050"/>
          </a:xfrm>
          <a:prstGeom prst="rect">
            <a:avLst/>
          </a:prstGeom>
          <a:solidFill>
            <a:srgbClr val="455560"/>
          </a:solidFill>
          <a:ln w="0">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20484" name="Picture 6" descr="cwru formal logo white-rev tag.wmf"/>
          <p:cNvPicPr>
            <a:picLocks noChangeAspect="1"/>
          </p:cNvPicPr>
          <p:nvPr/>
        </p:nvPicPr>
        <p:blipFill>
          <a:blip r:embed="rId3"/>
          <a:srcRect/>
          <a:stretch>
            <a:fillRect/>
          </a:stretch>
        </p:blipFill>
        <p:spPr bwMode="auto">
          <a:xfrm>
            <a:off x="546100" y="6018213"/>
            <a:ext cx="2565400" cy="608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304800"/>
            <a:ext cx="8229600" cy="914400"/>
          </a:xfrm>
          <a:solidFill>
            <a:schemeClr val="accent1">
              <a:lumMod val="50000"/>
            </a:schemeClr>
          </a:solidFill>
        </p:spPr>
        <p:txBody>
          <a:bodyPr/>
          <a:lstStyle/>
          <a:p>
            <a:pPr>
              <a:defRPr/>
            </a:pPr>
            <a:r>
              <a:rPr lang="en-US" sz="2800" b="1" dirty="0" smtClean="0">
                <a:solidFill>
                  <a:schemeClr val="bg1"/>
                </a:solidFill>
              </a:rPr>
              <a:t>Examples of Recent </a:t>
            </a:r>
            <a:r>
              <a:rPr lang="en-US" sz="2800" b="1" dirty="0" err="1" smtClean="0">
                <a:solidFill>
                  <a:schemeClr val="bg1"/>
                </a:solidFill>
              </a:rPr>
              <a:t>OhioLINK</a:t>
            </a:r>
            <a:r>
              <a:rPr lang="en-US" sz="2800" b="1" dirty="0" smtClean="0">
                <a:solidFill>
                  <a:schemeClr val="bg1"/>
                </a:solidFill>
              </a:rPr>
              <a:t> cost shifts</a:t>
            </a:r>
            <a:endParaRPr lang="en-US" sz="2800" b="1" dirty="0">
              <a:solidFill>
                <a:schemeClr val="bg1"/>
              </a:solidFill>
            </a:endParaRPr>
          </a:p>
        </p:txBody>
      </p:sp>
      <p:sp>
        <p:nvSpPr>
          <p:cNvPr id="4114" name="Content Placeholder 3"/>
          <p:cNvSpPr>
            <a:spLocks noGrp="1"/>
          </p:cNvSpPr>
          <p:nvPr>
            <p:ph idx="1"/>
          </p:nvPr>
        </p:nvSpPr>
        <p:spPr>
          <a:xfrm>
            <a:off x="889000" y="2211388"/>
            <a:ext cx="7773988" cy="3406775"/>
          </a:xfrm>
          <a:noFill/>
        </p:spPr>
        <p:txBody>
          <a:bodyPr/>
          <a:lstStyle/>
          <a:p>
            <a:endParaRPr lang="en-US" smtClean="0">
              <a:ea typeface="TitilliumMaps26L 500 wt"/>
            </a:endParaRPr>
          </a:p>
        </p:txBody>
      </p:sp>
      <p:graphicFrame>
        <p:nvGraphicFramePr>
          <p:cNvPr id="4112" name="Object 16"/>
          <p:cNvGraphicFramePr>
            <a:graphicFrameLocks noChangeAspect="1"/>
          </p:cNvGraphicFramePr>
          <p:nvPr/>
        </p:nvGraphicFramePr>
        <p:xfrm>
          <a:off x="433388" y="1511300"/>
          <a:ext cx="8339137" cy="3633788"/>
        </p:xfrm>
        <a:graphic>
          <a:graphicData uri="http://schemas.openxmlformats.org/presentationml/2006/ole">
            <p:oleObj spid="_x0000_s4112" name="Document" r:id="rId4" imgW="6324367" imgH="2755799" progId="">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304800"/>
            <a:ext cx="8229600" cy="914400"/>
          </a:xfrm>
          <a:solidFill>
            <a:schemeClr val="accent1">
              <a:lumMod val="50000"/>
            </a:schemeClr>
          </a:solidFill>
        </p:spPr>
        <p:txBody>
          <a:bodyPr/>
          <a:lstStyle/>
          <a:p>
            <a:pPr>
              <a:defRPr/>
            </a:pPr>
            <a:r>
              <a:rPr lang="en-US" sz="2800" b="1" dirty="0" smtClean="0">
                <a:solidFill>
                  <a:schemeClr val="bg1"/>
                </a:solidFill>
              </a:rPr>
              <a:t>Examples of KSL Titles Under Consideration for FY15 Cancellation</a:t>
            </a:r>
            <a:endParaRPr lang="en-US" sz="2800" b="1" dirty="0">
              <a:solidFill>
                <a:schemeClr val="bg1"/>
              </a:solidFill>
            </a:endParaRPr>
          </a:p>
        </p:txBody>
      </p:sp>
      <p:sp>
        <p:nvSpPr>
          <p:cNvPr id="5139" name="Content Placeholder 3"/>
          <p:cNvSpPr>
            <a:spLocks noGrp="1"/>
          </p:cNvSpPr>
          <p:nvPr>
            <p:ph idx="1"/>
          </p:nvPr>
        </p:nvSpPr>
        <p:spPr>
          <a:xfrm>
            <a:off x="889000" y="2211388"/>
            <a:ext cx="7773988" cy="3406775"/>
          </a:xfrm>
          <a:noFill/>
        </p:spPr>
        <p:txBody>
          <a:bodyPr/>
          <a:lstStyle/>
          <a:p>
            <a:endParaRPr lang="en-US" smtClean="0">
              <a:ea typeface="TitilliumMaps26L 500 wt"/>
            </a:endParaRPr>
          </a:p>
        </p:txBody>
      </p:sp>
      <p:graphicFrame>
        <p:nvGraphicFramePr>
          <p:cNvPr id="5137" name="Object 17"/>
          <p:cNvGraphicFramePr>
            <a:graphicFrameLocks noChangeAspect="1"/>
          </p:cNvGraphicFramePr>
          <p:nvPr/>
        </p:nvGraphicFramePr>
        <p:xfrm>
          <a:off x="433388" y="1360488"/>
          <a:ext cx="8107362" cy="4257675"/>
        </p:xfrm>
        <a:graphic>
          <a:graphicData uri="http://schemas.openxmlformats.org/presentationml/2006/ole">
            <p:oleObj spid="_x0000_s5137" name="Document" r:id="rId4" imgW="6311668" imgH="3314578" progId="">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400050"/>
            <a:ext cx="8229600" cy="914400"/>
          </a:xfrm>
          <a:solidFill>
            <a:schemeClr val="accent1">
              <a:lumMod val="50000"/>
            </a:schemeClr>
          </a:solidFill>
        </p:spPr>
        <p:txBody>
          <a:bodyPr/>
          <a:lstStyle/>
          <a:p>
            <a:pPr>
              <a:defRPr/>
            </a:pPr>
            <a:r>
              <a:rPr lang="en-US" sz="2800" b="1" dirty="0" smtClean="0">
                <a:solidFill>
                  <a:schemeClr val="bg1"/>
                </a:solidFill>
              </a:rPr>
              <a:t>Comparison with peer institutions</a:t>
            </a:r>
            <a:endParaRPr lang="en-US" sz="2800" b="1" dirty="0">
              <a:solidFill>
                <a:schemeClr val="bg1"/>
              </a:solidFill>
            </a:endParaRPr>
          </a:p>
        </p:txBody>
      </p:sp>
      <p:sp>
        <p:nvSpPr>
          <p:cNvPr id="3105" name="TextBox 2"/>
          <p:cNvSpPr txBox="1">
            <a:spLocks noChangeArrowheads="1"/>
          </p:cNvSpPr>
          <p:nvPr/>
        </p:nvSpPr>
        <p:spPr bwMode="auto">
          <a:xfrm>
            <a:off x="555625" y="4983163"/>
            <a:ext cx="8107363" cy="584200"/>
          </a:xfrm>
          <a:prstGeom prst="rect">
            <a:avLst/>
          </a:prstGeom>
          <a:noFill/>
          <a:ln w="9525">
            <a:noFill/>
            <a:miter lim="800000"/>
            <a:headEnd/>
            <a:tailEnd/>
          </a:ln>
        </p:spPr>
        <p:txBody>
          <a:bodyPr>
            <a:spAutoFit/>
          </a:bodyPr>
          <a:lstStyle/>
          <a:p>
            <a:r>
              <a:rPr lang="en-US" sz="1600"/>
              <a:t>Note: CWRU figures include all libraries — including KSL, Health Sciences, Law and MSASS. </a:t>
            </a:r>
          </a:p>
        </p:txBody>
      </p:sp>
      <p:graphicFrame>
        <p:nvGraphicFramePr>
          <p:cNvPr id="3102" name="Object 30"/>
          <p:cNvGraphicFramePr>
            <a:graphicFrameLocks noChangeAspect="1"/>
          </p:cNvGraphicFramePr>
          <p:nvPr/>
        </p:nvGraphicFramePr>
        <p:xfrm>
          <a:off x="433388" y="1376363"/>
          <a:ext cx="8402637" cy="2614612"/>
        </p:xfrm>
        <a:graphic>
          <a:graphicData uri="http://schemas.openxmlformats.org/presentationml/2006/ole">
            <p:oleObj spid="_x0000_s3102" name="Document" r:id="rId4" imgW="6324367" imgH="1968428" progId="">
              <p:embed/>
            </p:oleObj>
          </a:graphicData>
        </a:graphic>
      </p:graphicFrame>
      <p:graphicFrame>
        <p:nvGraphicFramePr>
          <p:cNvPr id="3103" name="Object 31"/>
          <p:cNvGraphicFramePr>
            <a:graphicFrameLocks noChangeAspect="1"/>
          </p:cNvGraphicFramePr>
          <p:nvPr/>
        </p:nvGraphicFramePr>
        <p:xfrm>
          <a:off x="458788" y="3843338"/>
          <a:ext cx="6324600" cy="1155700"/>
        </p:xfrm>
        <a:graphic>
          <a:graphicData uri="http://schemas.openxmlformats.org/presentationml/2006/ole">
            <p:oleObj spid="_x0000_s3103" name="Document" r:id="rId5" imgW="6308280" imgH="1142640" progId="">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ase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4250</TotalTime>
  <Words>621</Words>
  <Application>Microsoft Office PowerPoint</Application>
  <PresentationFormat>On-screen Show (4:3)</PresentationFormat>
  <Paragraphs>62</Paragraphs>
  <Slides>12</Slides>
  <Notes>12</Notes>
  <HiddenSlides>0</HiddenSlides>
  <MMClips>0</MMClips>
  <ScaleCrop>false</ScaleCrop>
  <HeadingPairs>
    <vt:vector size="8" baseType="variant">
      <vt:variant>
        <vt:lpstr>Fonts Used</vt:lpstr>
      </vt:variant>
      <vt:variant>
        <vt:i4>6</vt:i4>
      </vt:variant>
      <vt:variant>
        <vt:lpstr>Design Template</vt:lpstr>
      </vt:variant>
      <vt:variant>
        <vt:i4>3</vt:i4>
      </vt:variant>
      <vt:variant>
        <vt:lpstr>Embedded OLE Servers</vt:lpstr>
      </vt:variant>
      <vt:variant>
        <vt:i4>1</vt:i4>
      </vt:variant>
      <vt:variant>
        <vt:lpstr>Slide Titles</vt:lpstr>
      </vt:variant>
      <vt:variant>
        <vt:i4>12</vt:i4>
      </vt:variant>
    </vt:vector>
  </HeadingPairs>
  <TitlesOfParts>
    <vt:vector size="22" baseType="lpstr">
      <vt:lpstr>Arial</vt:lpstr>
      <vt:lpstr>ＭＳ Ｐゴシック</vt:lpstr>
      <vt:lpstr>TitilliumMaps26L 999 wt</vt:lpstr>
      <vt:lpstr>헤드라인A</vt:lpstr>
      <vt:lpstr>TitilliumMaps26L 500 wt</vt:lpstr>
      <vt:lpstr>Calibri</vt:lpstr>
      <vt:lpstr>Case Option 1</vt:lpstr>
      <vt:lpstr>Case Option 1</vt:lpstr>
      <vt:lpstr>Case Option 1</vt:lpstr>
      <vt:lpstr>Document</vt:lpstr>
      <vt:lpstr>Slide 1</vt:lpstr>
      <vt:lpstr>FSCUL membership</vt:lpstr>
      <vt:lpstr>FSCUL activities</vt:lpstr>
      <vt:lpstr>FSCUL: Digital Scholarship http://library.case.edu/ksl/freedmancenter/digitalscholarship/</vt:lpstr>
      <vt:lpstr>FSCUL: Library Materials</vt:lpstr>
      <vt:lpstr>FSCUL: Library Materials</vt:lpstr>
      <vt:lpstr>Examples of Recent OhioLINK cost shifts</vt:lpstr>
      <vt:lpstr>Examples of KSL Titles Under Consideration for FY15 Cancellation</vt:lpstr>
      <vt:lpstr>Comparison with peer institutions</vt:lpstr>
      <vt:lpstr>Examples of requested materials unable to purchase</vt:lpstr>
      <vt:lpstr>Sense of the Faculty (Approved by FSCUL 13 March 2014)</vt:lpstr>
      <vt:lpstr>Sense of the Faculty (Approved by FSCUL 13 March 2014) (continued)</vt:lpstr>
    </vt:vector>
  </TitlesOfParts>
  <Company>L.A. graphics,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Tia A</dc:creator>
  <cp:lastModifiedBy>Barbara Juknialis</cp:lastModifiedBy>
  <cp:revision>605</cp:revision>
  <cp:lastPrinted>2014-03-12T13:50:35Z</cp:lastPrinted>
  <dcterms:created xsi:type="dcterms:W3CDTF">2012-10-24T17:19:05Z</dcterms:created>
  <dcterms:modified xsi:type="dcterms:W3CDTF">2014-04-02T18:24:13Z</dcterms:modified>
</cp:coreProperties>
</file>