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handoutMasterIdLst>
    <p:handoutMasterId r:id="rId29"/>
  </p:handoutMasterIdLst>
  <p:sldIdLst>
    <p:sldId id="260" r:id="rId2"/>
    <p:sldId id="304" r:id="rId3"/>
    <p:sldId id="307" r:id="rId4"/>
    <p:sldId id="309" r:id="rId5"/>
    <p:sldId id="305" r:id="rId6"/>
    <p:sldId id="313" r:id="rId7"/>
    <p:sldId id="314" r:id="rId8"/>
    <p:sldId id="315" r:id="rId9"/>
    <p:sldId id="321" r:id="rId10"/>
    <p:sldId id="336" r:id="rId11"/>
    <p:sldId id="337" r:id="rId12"/>
    <p:sldId id="338" r:id="rId13"/>
    <p:sldId id="339" r:id="rId14"/>
    <p:sldId id="340" r:id="rId15"/>
    <p:sldId id="325" r:id="rId16"/>
    <p:sldId id="328" r:id="rId17"/>
    <p:sldId id="329" r:id="rId18"/>
    <p:sldId id="326" r:id="rId19"/>
    <p:sldId id="327" r:id="rId20"/>
    <p:sldId id="333" r:id="rId21"/>
    <p:sldId id="334" r:id="rId22"/>
    <p:sldId id="335" r:id="rId23"/>
    <p:sldId id="320" r:id="rId24"/>
    <p:sldId id="330" r:id="rId25"/>
    <p:sldId id="331" r:id="rId26"/>
    <p:sldId id="332" r:id="rId2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812"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5747" tIns="47873" rIns="95747" bIns="47873"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5747" tIns="47873" rIns="95747" bIns="47873" rtlCol="0"/>
          <a:lstStyle>
            <a:lvl1pPr algn="r" fontAlgn="auto">
              <a:spcBef>
                <a:spcPts val="0"/>
              </a:spcBef>
              <a:spcAft>
                <a:spcPts val="0"/>
              </a:spcAft>
              <a:defRPr sz="1300">
                <a:latin typeface="+mn-lt"/>
              </a:defRPr>
            </a:lvl1pPr>
          </a:lstStyle>
          <a:p>
            <a:pPr>
              <a:defRPr/>
            </a:pPr>
            <a:fld id="{78452C5D-6B99-41C8-B13C-4DAD22F3E8D8}" type="datetimeFigureOut">
              <a:rPr lang="en-US"/>
              <a:pPr>
                <a:defRPr/>
              </a:pPr>
              <a:t>3/22/2023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5747" tIns="47873" rIns="95747" bIns="47873" rtlCol="0" anchor="b"/>
          <a:lstStyle>
            <a:lvl1pPr algn="l" fontAlgn="auto">
              <a:spcBef>
                <a:spcPts val="0"/>
              </a:spcBef>
              <a:spcAft>
                <a:spcPts val="0"/>
              </a:spcAft>
              <a:defRPr sz="1300">
                <a:latin typeface="+mn-lt"/>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5747" tIns="47873" rIns="95747" bIns="47873" rtlCol="0" anchor="b"/>
          <a:lstStyle>
            <a:lvl1pPr algn="r" fontAlgn="auto">
              <a:spcBef>
                <a:spcPts val="0"/>
              </a:spcBef>
              <a:spcAft>
                <a:spcPts val="0"/>
              </a:spcAft>
              <a:defRPr sz="1300">
                <a:latin typeface="+mn-lt"/>
              </a:defRPr>
            </a:lvl1pPr>
          </a:lstStyle>
          <a:p>
            <a:pPr>
              <a:defRPr/>
            </a:pPr>
            <a:fld id="{704B03FB-AD2C-48A2-AD15-34FCBC4E89C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5747" tIns="47873" rIns="95747" bIns="47873"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5747" tIns="47873" rIns="95747" bIns="47873" rtlCol="0"/>
          <a:lstStyle>
            <a:lvl1pPr algn="r" fontAlgn="auto">
              <a:spcBef>
                <a:spcPts val="0"/>
              </a:spcBef>
              <a:spcAft>
                <a:spcPts val="0"/>
              </a:spcAft>
              <a:defRPr sz="1300">
                <a:latin typeface="+mn-lt"/>
              </a:defRPr>
            </a:lvl1pPr>
          </a:lstStyle>
          <a:p>
            <a:pPr>
              <a:defRPr/>
            </a:pPr>
            <a:fld id="{36407DC0-5316-4C68-8032-4D76593A5D0F}" type="datetimeFigureOut">
              <a:rPr lang="en-US"/>
              <a:pPr>
                <a:defRPr/>
              </a:pPr>
              <a:t>3/22/2023</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7" tIns="47873" rIns="95747" bIns="47873"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5747" tIns="47873" rIns="95747" bIns="4787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5747" tIns="47873" rIns="95747" bIns="47873"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5747" tIns="47873" rIns="95747" bIns="47873" rtlCol="0" anchor="b"/>
          <a:lstStyle>
            <a:lvl1pPr algn="r" fontAlgn="auto">
              <a:spcBef>
                <a:spcPts val="0"/>
              </a:spcBef>
              <a:spcAft>
                <a:spcPts val="0"/>
              </a:spcAft>
              <a:defRPr sz="1300">
                <a:latin typeface="+mn-lt"/>
              </a:defRPr>
            </a:lvl1pPr>
          </a:lstStyle>
          <a:p>
            <a:pPr>
              <a:defRPr/>
            </a:pPr>
            <a:fld id="{A972675D-7EE3-4BE9-AA17-291858F22C7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A2644E-4172-42D4-BED2-67D1946CEEB8}"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p:spPr>
      </p:sp>
      <p:sp>
        <p:nvSpPr>
          <p:cNvPr id="8499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1C4567-FC3D-436D-9DF3-6D77EEE2C408}"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CBFDD9-423F-4D37-A46F-196F018D0C9D}"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029A6E29-39C7-472D-B1A2-37AEB7E9613F}" type="datetimeFigureOut">
              <a:rPr lang="en-US"/>
              <a:pPr>
                <a:defRPr/>
              </a:pPr>
              <a:t>3/22/2023</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D8FE831B-67FF-42FA-83B2-2B0BD531BCA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EC86188D-D95C-49D2-911E-ACC7202D8B73}" type="datetimeFigureOut">
              <a:rPr lang="en-US"/>
              <a:pPr>
                <a:defRPr/>
              </a:pPr>
              <a:t>3/22/2023</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623ABCEC-FDBB-4806-A3A4-66F8212948E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C462A05F-F5E1-4A40-B82A-58F7772D0A05}" type="datetimeFigureOut">
              <a:rPr lang="en-US"/>
              <a:pPr>
                <a:defRPr/>
              </a:pPr>
              <a:t>3/22/2023</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40F9D834-EEE4-4CE9-AE3B-F72348229E8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3E8ABB46-AD76-4083-950F-95431B35912C}" type="datetimeFigureOut">
              <a:rPr lang="en-US"/>
              <a:pPr>
                <a:defRPr/>
              </a:pPr>
              <a:t>3/22/2023</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082262E7-39AC-46A0-A433-D6B422DC57A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4CEB49A9-B354-418B-B1F0-9942D39A3E91}" type="datetimeFigureOut">
              <a:rPr lang="en-US"/>
              <a:pPr>
                <a:defRPr/>
              </a:pPr>
              <a:t>3/22/2023</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7CF8AC17-140E-4A2C-847D-48A04FDBB7B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9EC20D5C-D8B9-497F-BF7F-4868C29406C7}" type="datetimeFigureOut">
              <a:rPr lang="en-US"/>
              <a:pPr>
                <a:defRPr/>
              </a:pPr>
              <a:t>3/22/2023</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23CE6A5C-0548-4294-99F8-809D2F98EBE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E9F2F686-C3B2-4125-92CC-89ABE0A9F57E}" type="datetimeFigureOut">
              <a:rPr lang="en-US"/>
              <a:pPr>
                <a:defRPr/>
              </a:pPr>
              <a:t>3/22/2023</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E93F10B1-490D-4867-ADD8-994B43078E0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C90956B9-0522-45A8-B32A-E51F3DA9062B}" type="datetimeFigureOut">
              <a:rPr lang="en-US"/>
              <a:pPr>
                <a:defRPr/>
              </a:pPr>
              <a:t>3/22/2023</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325FF81B-5D0B-40FE-B636-FEAD7B36C72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B4988A52-55D8-4AAF-B2B3-C963B2034E7F}" type="datetimeFigureOut">
              <a:rPr lang="en-US"/>
              <a:pPr>
                <a:defRPr/>
              </a:pPr>
              <a:t>3/22/2023</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AFCCC3E1-B502-4D05-A263-D4C976C9788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2073DF6D-A096-438F-923C-616F96492C28}" type="datetimeFigureOut">
              <a:rPr lang="en-US"/>
              <a:pPr>
                <a:defRPr/>
              </a:pPr>
              <a:t>3/22/2023</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0618BD01-155C-4A37-A359-BDF919CA061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B8B44AC0-DE9C-47D8-A4CD-F3C35FB2DAF0}" type="datetimeFigureOut">
              <a:rPr lang="en-US"/>
              <a:pPr>
                <a:defRPr/>
              </a:pPr>
              <a:t>3/22/2023</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6DA9E035-8E08-4EF5-8253-0A6479FC99B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en-US" smtClean="0"/>
              <a:t>Click to edit Master title style</a:t>
            </a:r>
            <a:endParaRPr lang="en-US"/>
          </a:p>
        </p:txBody>
      </p:sp>
      <p:sp>
        <p:nvSpPr>
          <p:cNvPr id="2057"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5C618AE4-8922-4BFA-9140-F7E634113DEE}" type="datetimeFigureOut">
              <a:rPr lang="en-US"/>
              <a:pPr>
                <a:defRPr/>
              </a:pPr>
              <a:t>3/22/2023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fld id="{8960FCF6-1509-4005-B2B5-F669289BC0C6}"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14" r:id="rId1"/>
    <p:sldLayoutId id="2147483809" r:id="rId2"/>
    <p:sldLayoutId id="2147483815" r:id="rId3"/>
    <p:sldLayoutId id="2147483810" r:id="rId4"/>
    <p:sldLayoutId id="2147483816" r:id="rId5"/>
    <p:sldLayoutId id="2147483811" r:id="rId6"/>
    <p:sldLayoutId id="2147483817" r:id="rId7"/>
    <p:sldLayoutId id="2147483818" r:id="rId8"/>
    <p:sldLayoutId id="2147483819" r:id="rId9"/>
    <p:sldLayoutId id="2147483812" r:id="rId10"/>
    <p:sldLayoutId id="2147483813" r:id="rId11"/>
  </p:sldLayoutIdLst>
  <p:txStyles>
    <p:titleStyle>
      <a:lvl1pPr algn="l" rtl="0" eaLnBrk="1" fontAlgn="base" hangingPunct="1">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572314"/>
          </a:solidFill>
          <a:latin typeface="Verdana" pitchFamily="34" charset="0"/>
        </a:defRPr>
      </a:lvl2pPr>
      <a:lvl3pPr algn="l" rtl="0" eaLnBrk="1" fontAlgn="base" hangingPunct="1">
        <a:spcBef>
          <a:spcPct val="0"/>
        </a:spcBef>
        <a:spcAft>
          <a:spcPct val="0"/>
        </a:spcAft>
        <a:defRPr sz="4300">
          <a:solidFill>
            <a:srgbClr val="572314"/>
          </a:solidFill>
          <a:latin typeface="Verdana" pitchFamily="34" charset="0"/>
        </a:defRPr>
      </a:lvl3pPr>
      <a:lvl4pPr algn="l" rtl="0" eaLnBrk="1" fontAlgn="base" hangingPunct="1">
        <a:spcBef>
          <a:spcPct val="0"/>
        </a:spcBef>
        <a:spcAft>
          <a:spcPct val="0"/>
        </a:spcAft>
        <a:defRPr sz="4300">
          <a:solidFill>
            <a:srgbClr val="572314"/>
          </a:solidFill>
          <a:latin typeface="Verdana" pitchFamily="34" charset="0"/>
        </a:defRPr>
      </a:lvl4pPr>
      <a:lvl5pPr algn="l" rtl="0" eaLnBrk="1" fontAlgn="base" hangingPunct="1">
        <a:spcBef>
          <a:spcPct val="0"/>
        </a:spcBef>
        <a:spcAft>
          <a:spcPct val="0"/>
        </a:spcAft>
        <a:defRPr sz="4300">
          <a:solidFill>
            <a:srgbClr val="572314"/>
          </a:solidFill>
          <a:latin typeface="Verdana" pitchFamily="34" charset="0"/>
        </a:defRPr>
      </a:lvl5pPr>
      <a:lvl6pPr marL="457200" algn="l" rtl="0" eaLnBrk="1" fontAlgn="base" hangingPunct="1">
        <a:spcBef>
          <a:spcPct val="0"/>
        </a:spcBef>
        <a:spcAft>
          <a:spcPct val="0"/>
        </a:spcAft>
        <a:defRPr sz="4300">
          <a:solidFill>
            <a:srgbClr val="572314"/>
          </a:solidFill>
          <a:latin typeface="Verdana" pitchFamily="34" charset="0"/>
        </a:defRPr>
      </a:lvl6pPr>
      <a:lvl7pPr marL="914400" algn="l" rtl="0" eaLnBrk="1" fontAlgn="base" hangingPunct="1">
        <a:spcBef>
          <a:spcPct val="0"/>
        </a:spcBef>
        <a:spcAft>
          <a:spcPct val="0"/>
        </a:spcAft>
        <a:defRPr sz="4300">
          <a:solidFill>
            <a:srgbClr val="572314"/>
          </a:solidFill>
          <a:latin typeface="Verdana" pitchFamily="34" charset="0"/>
        </a:defRPr>
      </a:lvl7pPr>
      <a:lvl8pPr marL="1371600" algn="l" rtl="0" eaLnBrk="1" fontAlgn="base" hangingPunct="1">
        <a:spcBef>
          <a:spcPct val="0"/>
        </a:spcBef>
        <a:spcAft>
          <a:spcPct val="0"/>
        </a:spcAft>
        <a:defRPr sz="4300">
          <a:solidFill>
            <a:srgbClr val="572314"/>
          </a:solidFill>
          <a:latin typeface="Verdana" pitchFamily="34" charset="0"/>
        </a:defRPr>
      </a:lvl8pPr>
      <a:lvl9pPr marL="1828800" algn="l" rtl="0" eaLnBrk="1" fontAlgn="base" hangingPunct="1">
        <a:spcBef>
          <a:spcPct val="0"/>
        </a:spcBef>
        <a:spcAft>
          <a:spcPct val="0"/>
        </a:spcAft>
        <a:defRPr sz="4300">
          <a:solidFill>
            <a:srgbClr val="572314"/>
          </a:solidFill>
          <a:latin typeface="Verdana" pitchFamily="34" charset="0"/>
        </a:defRPr>
      </a:lvl9pPr>
      <a:extLst/>
    </p:titleStyle>
    <p:bodyStyle>
      <a:lvl1pPr marL="365125" indent="-282575" algn="l" rtl="0" eaLnBrk="1" fontAlgn="base" hangingPunct="1">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1" fontAlgn="base" hangingPunct="1">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1" fontAlgn="base" hangingPunct="1">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1" fontAlgn="base" hangingPunct="1">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1" fontAlgn="base" hangingPunct="1">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emf"/><Relationship Id="rId7" Type="http://schemas.openxmlformats.org/officeDocument/2006/relationships/image" Target="../media/image21.emf"/><Relationship Id="rId12" Type="http://schemas.openxmlformats.org/officeDocument/2006/relationships/image" Target="../media/image26.emf"/><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20.emf"/><Relationship Id="rId11" Type="http://schemas.openxmlformats.org/officeDocument/2006/relationships/image" Target="../media/image25.emf"/><Relationship Id="rId5" Type="http://schemas.openxmlformats.org/officeDocument/2006/relationships/image" Target="../media/image19.emf"/><Relationship Id="rId10" Type="http://schemas.openxmlformats.org/officeDocument/2006/relationships/image" Target="../media/image24.emf"/><Relationship Id="rId4" Type="http://schemas.openxmlformats.org/officeDocument/2006/relationships/image" Target="../media/image18.emf"/><Relationship Id="rId9" Type="http://schemas.openxmlformats.org/officeDocument/2006/relationships/image" Target="../media/image23.emf"/></Relationships>
</file>

<file path=ppt/slides/_rels/slide13.x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image" Target="../media/image34.emf"/><Relationship Id="rId18" Type="http://schemas.openxmlformats.org/officeDocument/2006/relationships/image" Target="../media/image39.emf"/><Relationship Id="rId3" Type="http://schemas.openxmlformats.org/officeDocument/2006/relationships/image" Target="../media/image17.emf"/><Relationship Id="rId7" Type="http://schemas.openxmlformats.org/officeDocument/2006/relationships/image" Target="../media/image28.emf"/><Relationship Id="rId12" Type="http://schemas.openxmlformats.org/officeDocument/2006/relationships/image" Target="../media/image33.emf"/><Relationship Id="rId17" Type="http://schemas.openxmlformats.org/officeDocument/2006/relationships/image" Target="../media/image38.emf"/><Relationship Id="rId2" Type="http://schemas.openxmlformats.org/officeDocument/2006/relationships/image" Target="../media/image16.emf"/><Relationship Id="rId16" Type="http://schemas.openxmlformats.org/officeDocument/2006/relationships/image" Target="../media/image37.emf"/><Relationship Id="rId1" Type="http://schemas.openxmlformats.org/officeDocument/2006/relationships/slideLayout" Target="../slideLayouts/slideLayout2.xml"/><Relationship Id="rId6" Type="http://schemas.openxmlformats.org/officeDocument/2006/relationships/image" Target="../media/image27.emf"/><Relationship Id="rId11" Type="http://schemas.openxmlformats.org/officeDocument/2006/relationships/image" Target="../media/image32.emf"/><Relationship Id="rId5" Type="http://schemas.openxmlformats.org/officeDocument/2006/relationships/image" Target="../media/image19.emf"/><Relationship Id="rId15" Type="http://schemas.openxmlformats.org/officeDocument/2006/relationships/image" Target="../media/image36.emf"/><Relationship Id="rId10" Type="http://schemas.openxmlformats.org/officeDocument/2006/relationships/image" Target="../media/image31.emf"/><Relationship Id="rId4" Type="http://schemas.openxmlformats.org/officeDocument/2006/relationships/image" Target="../media/image18.emf"/><Relationship Id="rId9" Type="http://schemas.openxmlformats.org/officeDocument/2006/relationships/image" Target="../media/image30.emf"/><Relationship Id="rId14" Type="http://schemas.openxmlformats.org/officeDocument/2006/relationships/image" Target="../media/image35.emf"/></Relationships>
</file>

<file path=ppt/slides/_rels/slide1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 Id="rId5" Type="http://schemas.openxmlformats.org/officeDocument/2006/relationships/image" Target="../media/image43.emf"/><Relationship Id="rId4" Type="http://schemas.openxmlformats.org/officeDocument/2006/relationships/image" Target="../media/image42.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solidFill>
                  <a:schemeClr val="tx2">
                    <a:satMod val="130000"/>
                  </a:schemeClr>
                </a:solidFill>
              </a:rPr>
              <a:t>MATH 408</a:t>
            </a:r>
            <a:endParaRPr lang="en-US" dirty="0">
              <a:solidFill>
                <a:schemeClr val="tx2">
                  <a:satMod val="130000"/>
                </a:schemeClr>
              </a:solidFill>
            </a:endParaRPr>
          </a:p>
        </p:txBody>
      </p:sp>
      <p:sp>
        <p:nvSpPr>
          <p:cNvPr id="9219" name="Content Placeholder 2"/>
          <p:cNvSpPr>
            <a:spLocks noGrp="1"/>
          </p:cNvSpPr>
          <p:nvPr>
            <p:ph idx="1"/>
          </p:nvPr>
        </p:nvSpPr>
        <p:spPr>
          <a:xfrm>
            <a:off x="1600200" y="1676400"/>
            <a:ext cx="6870700" cy="1676400"/>
          </a:xfrm>
        </p:spPr>
        <p:txBody>
          <a:bodyPr/>
          <a:lstStyle/>
          <a:p>
            <a:pPr algn="ctr" eaLnBrk="1" hangingPunct="1">
              <a:buFont typeface="Wingdings 2" pitchFamily="18" charset="2"/>
              <a:buNone/>
            </a:pPr>
            <a:r>
              <a:rPr lang="en-US" dirty="0" smtClean="0">
                <a:solidFill>
                  <a:srgbClr val="FF0000"/>
                </a:solidFill>
              </a:rPr>
              <a:t>Digital Signatures and Digital Certificates</a:t>
            </a:r>
          </a:p>
        </p:txBody>
      </p:sp>
      <p:sp>
        <p:nvSpPr>
          <p:cNvPr id="9220" name="Rectangle 3"/>
          <p:cNvSpPr>
            <a:spLocks noChangeArrowheads="1"/>
          </p:cNvSpPr>
          <p:nvPr/>
        </p:nvSpPr>
        <p:spPr bwMode="auto">
          <a:xfrm>
            <a:off x="1600200" y="4114800"/>
            <a:ext cx="6477000" cy="1384995"/>
          </a:xfrm>
          <a:prstGeom prst="rect">
            <a:avLst/>
          </a:prstGeom>
          <a:noFill/>
          <a:ln w="9525">
            <a:noFill/>
            <a:miter lim="800000"/>
            <a:headEnd/>
            <a:tailEnd/>
          </a:ln>
        </p:spPr>
        <p:txBody>
          <a:bodyPr wrap="square">
            <a:spAutoFit/>
          </a:bodyPr>
          <a:lstStyle/>
          <a:p>
            <a:pPr algn="ctr"/>
            <a:r>
              <a:rPr lang="en-US" sz="2800" dirty="0" smtClean="0">
                <a:latin typeface="Verdana" pitchFamily="34" charset="0"/>
              </a:rPr>
              <a:t>Class Notes</a:t>
            </a:r>
          </a:p>
          <a:p>
            <a:pPr algn="ctr"/>
            <a:r>
              <a:rPr lang="en-US" sz="2800" dirty="0" smtClean="0">
                <a:latin typeface="Verdana" pitchFamily="34" charset="0"/>
              </a:rPr>
              <a:t>Prof</a:t>
            </a:r>
            <a:r>
              <a:rPr lang="en-US" sz="2800" dirty="0">
                <a:latin typeface="Verdana" pitchFamily="34" charset="0"/>
              </a:rPr>
              <a:t>. David Singer </a:t>
            </a:r>
          </a:p>
          <a:p>
            <a:pPr algn="ctr"/>
            <a:endParaRPr lang="en-US" sz="2800" dirty="0">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ECDSA</a:t>
            </a:r>
            <a:endParaRPr lang="en-US" dirty="0"/>
          </a:p>
        </p:txBody>
      </p:sp>
      <p:pic>
        <p:nvPicPr>
          <p:cNvPr id="4" name="Content Placeholder 3"/>
          <p:cNvPicPr>
            <a:picLocks noGrp="1" noChangeAspect="1"/>
          </p:cNvPicPr>
          <p:nvPr>
            <p:ph idx="1"/>
          </p:nvPr>
        </p:nvPicPr>
        <p:blipFill>
          <a:blip r:embed="rId2"/>
          <a:stretch>
            <a:fillRect/>
          </a:stretch>
        </p:blipFill>
        <p:spPr>
          <a:xfrm>
            <a:off x="1676400" y="1417638"/>
            <a:ext cx="6581701" cy="828333"/>
          </a:xfrm>
          <a:prstGeom prst="rect">
            <a:avLst/>
          </a:prstGeom>
        </p:spPr>
      </p:pic>
      <p:pic>
        <p:nvPicPr>
          <p:cNvPr id="5" name="Picture 4"/>
          <p:cNvPicPr>
            <a:picLocks noChangeAspect="1"/>
          </p:cNvPicPr>
          <p:nvPr/>
        </p:nvPicPr>
        <p:blipFill>
          <a:blip r:embed="rId3"/>
          <a:stretch>
            <a:fillRect/>
          </a:stretch>
        </p:blipFill>
        <p:spPr>
          <a:xfrm>
            <a:off x="1600200" y="2362200"/>
            <a:ext cx="6373126" cy="478333"/>
          </a:xfrm>
          <a:prstGeom prst="rect">
            <a:avLst/>
          </a:prstGeom>
        </p:spPr>
      </p:pic>
      <p:pic>
        <p:nvPicPr>
          <p:cNvPr id="6" name="Picture 5"/>
          <p:cNvPicPr>
            <a:picLocks noChangeAspect="1"/>
          </p:cNvPicPr>
          <p:nvPr/>
        </p:nvPicPr>
        <p:blipFill>
          <a:blip r:embed="rId4"/>
          <a:stretch>
            <a:fillRect/>
          </a:stretch>
        </p:blipFill>
        <p:spPr>
          <a:xfrm>
            <a:off x="1600200" y="3388971"/>
            <a:ext cx="6581701" cy="1271667"/>
          </a:xfrm>
          <a:prstGeom prst="rect">
            <a:avLst/>
          </a:prstGeom>
        </p:spPr>
      </p:pic>
      <p:pic>
        <p:nvPicPr>
          <p:cNvPr id="7" name="Picture 6"/>
          <p:cNvPicPr>
            <a:picLocks noChangeAspect="1"/>
          </p:cNvPicPr>
          <p:nvPr/>
        </p:nvPicPr>
        <p:blipFill>
          <a:blip r:embed="rId5"/>
          <a:stretch>
            <a:fillRect/>
          </a:stretch>
        </p:blipFill>
        <p:spPr>
          <a:xfrm>
            <a:off x="1630049" y="4971371"/>
            <a:ext cx="6674401" cy="816667"/>
          </a:xfrm>
          <a:prstGeom prst="rect">
            <a:avLst/>
          </a:prstGeom>
        </p:spPr>
      </p:pic>
    </p:spTree>
    <p:extLst>
      <p:ext uri="{BB962C8B-B14F-4D97-AF65-F5344CB8AC3E}">
        <p14:creationId xmlns:p14="http://schemas.microsoft.com/office/powerpoint/2010/main" val="320464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Signature</a:t>
            </a:r>
            <a:endParaRPr lang="en-US" dirty="0"/>
          </a:p>
        </p:txBody>
      </p:sp>
      <p:pic>
        <p:nvPicPr>
          <p:cNvPr id="8" name="Content Placeholder 7"/>
          <p:cNvPicPr>
            <a:picLocks noGrp="1" noChangeAspect="1"/>
          </p:cNvPicPr>
          <p:nvPr>
            <p:ph idx="1"/>
          </p:nvPr>
        </p:nvPicPr>
        <p:blipFill>
          <a:blip r:embed="rId2"/>
          <a:stretch>
            <a:fillRect/>
          </a:stretch>
        </p:blipFill>
        <p:spPr>
          <a:xfrm>
            <a:off x="1676400" y="1417638"/>
            <a:ext cx="5886451" cy="373333"/>
          </a:xfrm>
          <a:prstGeom prst="rect">
            <a:avLst/>
          </a:prstGeom>
        </p:spPr>
      </p:pic>
      <p:pic>
        <p:nvPicPr>
          <p:cNvPr id="10" name="Picture 9"/>
          <p:cNvPicPr>
            <a:picLocks noChangeAspect="1"/>
          </p:cNvPicPr>
          <p:nvPr/>
        </p:nvPicPr>
        <p:blipFill>
          <a:blip r:embed="rId3"/>
          <a:stretch>
            <a:fillRect/>
          </a:stretch>
        </p:blipFill>
        <p:spPr>
          <a:xfrm>
            <a:off x="1676400" y="2718471"/>
            <a:ext cx="6697576" cy="1365000"/>
          </a:xfrm>
          <a:prstGeom prst="rect">
            <a:avLst/>
          </a:prstGeom>
        </p:spPr>
      </p:pic>
      <p:pic>
        <p:nvPicPr>
          <p:cNvPr id="11" name="Picture 10"/>
          <p:cNvPicPr>
            <a:picLocks noChangeAspect="1"/>
          </p:cNvPicPr>
          <p:nvPr/>
        </p:nvPicPr>
        <p:blipFill>
          <a:blip r:embed="rId4"/>
          <a:stretch>
            <a:fillRect/>
          </a:stretch>
        </p:blipFill>
        <p:spPr>
          <a:xfrm>
            <a:off x="1752600" y="4083471"/>
            <a:ext cx="4310550" cy="495833"/>
          </a:xfrm>
          <a:prstGeom prst="rect">
            <a:avLst/>
          </a:prstGeom>
        </p:spPr>
      </p:pic>
      <p:pic>
        <p:nvPicPr>
          <p:cNvPr id="12" name="Picture 11"/>
          <p:cNvPicPr>
            <a:picLocks noChangeAspect="1"/>
          </p:cNvPicPr>
          <p:nvPr/>
        </p:nvPicPr>
        <p:blipFill>
          <a:blip r:embed="rId5"/>
          <a:stretch>
            <a:fillRect/>
          </a:stretch>
        </p:blipFill>
        <p:spPr>
          <a:xfrm>
            <a:off x="1722750" y="4609509"/>
            <a:ext cx="6604876" cy="863333"/>
          </a:xfrm>
          <a:prstGeom prst="rect">
            <a:avLst/>
          </a:prstGeom>
        </p:spPr>
      </p:pic>
      <p:pic>
        <p:nvPicPr>
          <p:cNvPr id="14" name="Picture 13"/>
          <p:cNvPicPr>
            <a:picLocks noChangeAspect="1"/>
          </p:cNvPicPr>
          <p:nvPr/>
        </p:nvPicPr>
        <p:blipFill>
          <a:blip r:embed="rId6"/>
          <a:stretch>
            <a:fillRect/>
          </a:stretch>
        </p:blipFill>
        <p:spPr>
          <a:xfrm>
            <a:off x="1690200" y="1860971"/>
            <a:ext cx="5724226" cy="857500"/>
          </a:xfrm>
          <a:prstGeom prst="rect">
            <a:avLst/>
          </a:prstGeom>
        </p:spPr>
      </p:pic>
      <p:pic>
        <p:nvPicPr>
          <p:cNvPr id="3" name="Picture 2"/>
          <p:cNvPicPr>
            <a:picLocks noChangeAspect="1"/>
          </p:cNvPicPr>
          <p:nvPr/>
        </p:nvPicPr>
        <p:blipFill>
          <a:blip r:embed="rId7"/>
          <a:stretch>
            <a:fillRect/>
          </a:stretch>
        </p:blipFill>
        <p:spPr>
          <a:xfrm>
            <a:off x="1721400" y="5638800"/>
            <a:ext cx="5979151" cy="472500"/>
          </a:xfrm>
          <a:prstGeom prst="rect">
            <a:avLst/>
          </a:prstGeom>
        </p:spPr>
      </p:pic>
    </p:spTree>
    <p:extLst>
      <p:ext uri="{BB962C8B-B14F-4D97-AF65-F5344CB8AC3E}">
        <p14:creationId xmlns:p14="http://schemas.microsoft.com/office/powerpoint/2010/main" val="275612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Signature</a:t>
            </a:r>
            <a:endParaRPr lang="en-US" dirty="0"/>
          </a:p>
        </p:txBody>
      </p:sp>
      <p:pic>
        <p:nvPicPr>
          <p:cNvPr id="5" name="Content Placeholder 4"/>
          <p:cNvPicPr>
            <a:picLocks noGrp="1" noChangeAspect="1"/>
          </p:cNvPicPr>
          <p:nvPr>
            <p:ph idx="1"/>
          </p:nvPr>
        </p:nvPicPr>
        <p:blipFill>
          <a:blip r:embed="rId2"/>
          <a:stretch>
            <a:fillRect/>
          </a:stretch>
        </p:blipFill>
        <p:spPr>
          <a:xfrm>
            <a:off x="1295400" y="1228054"/>
            <a:ext cx="1854000" cy="379167"/>
          </a:xfrm>
          <a:prstGeom prst="rect">
            <a:avLst/>
          </a:prstGeom>
        </p:spPr>
      </p:pic>
      <p:pic>
        <p:nvPicPr>
          <p:cNvPr id="6" name="Picture 5"/>
          <p:cNvPicPr>
            <a:picLocks noChangeAspect="1"/>
          </p:cNvPicPr>
          <p:nvPr/>
        </p:nvPicPr>
        <p:blipFill>
          <a:blip r:embed="rId3"/>
          <a:stretch>
            <a:fillRect/>
          </a:stretch>
        </p:blipFill>
        <p:spPr>
          <a:xfrm>
            <a:off x="3352800" y="1233888"/>
            <a:ext cx="2201625" cy="373333"/>
          </a:xfrm>
          <a:prstGeom prst="rect">
            <a:avLst/>
          </a:prstGeom>
        </p:spPr>
      </p:pic>
      <p:pic>
        <p:nvPicPr>
          <p:cNvPr id="7" name="Picture 6"/>
          <p:cNvPicPr>
            <a:picLocks noChangeAspect="1"/>
          </p:cNvPicPr>
          <p:nvPr/>
        </p:nvPicPr>
        <p:blipFill>
          <a:blip r:embed="rId4"/>
          <a:stretch>
            <a:fillRect/>
          </a:stretch>
        </p:blipFill>
        <p:spPr>
          <a:xfrm>
            <a:off x="5778225" y="1181388"/>
            <a:ext cx="1599075" cy="425833"/>
          </a:xfrm>
          <a:prstGeom prst="rect">
            <a:avLst/>
          </a:prstGeom>
        </p:spPr>
      </p:pic>
      <p:pic>
        <p:nvPicPr>
          <p:cNvPr id="16" name="Picture 15"/>
          <p:cNvPicPr>
            <a:picLocks noChangeAspect="1"/>
          </p:cNvPicPr>
          <p:nvPr/>
        </p:nvPicPr>
        <p:blipFill>
          <a:blip r:embed="rId5"/>
          <a:stretch>
            <a:fillRect/>
          </a:stretch>
        </p:blipFill>
        <p:spPr>
          <a:xfrm>
            <a:off x="2971800" y="1676400"/>
            <a:ext cx="3406725" cy="437500"/>
          </a:xfrm>
          <a:prstGeom prst="rect">
            <a:avLst/>
          </a:prstGeom>
        </p:spPr>
      </p:pic>
      <p:pic>
        <p:nvPicPr>
          <p:cNvPr id="4" name="Picture 3"/>
          <p:cNvPicPr>
            <a:picLocks noChangeAspect="1"/>
          </p:cNvPicPr>
          <p:nvPr/>
        </p:nvPicPr>
        <p:blipFill>
          <a:blip r:embed="rId6"/>
          <a:stretch>
            <a:fillRect/>
          </a:stretch>
        </p:blipFill>
        <p:spPr>
          <a:xfrm>
            <a:off x="1403300" y="2743200"/>
            <a:ext cx="5631526" cy="513333"/>
          </a:xfrm>
          <a:prstGeom prst="rect">
            <a:avLst/>
          </a:prstGeom>
        </p:spPr>
      </p:pic>
      <p:pic>
        <p:nvPicPr>
          <p:cNvPr id="8" name="Picture 7"/>
          <p:cNvPicPr>
            <a:picLocks noChangeAspect="1"/>
          </p:cNvPicPr>
          <p:nvPr/>
        </p:nvPicPr>
        <p:blipFill>
          <a:blip r:embed="rId7"/>
          <a:stretch>
            <a:fillRect/>
          </a:stretch>
        </p:blipFill>
        <p:spPr>
          <a:xfrm>
            <a:off x="1295400" y="3353608"/>
            <a:ext cx="4820401" cy="507500"/>
          </a:xfrm>
          <a:prstGeom prst="rect">
            <a:avLst/>
          </a:prstGeom>
        </p:spPr>
      </p:pic>
      <p:pic>
        <p:nvPicPr>
          <p:cNvPr id="9" name="Picture 8"/>
          <p:cNvPicPr>
            <a:picLocks noChangeAspect="1"/>
          </p:cNvPicPr>
          <p:nvPr/>
        </p:nvPicPr>
        <p:blipFill>
          <a:blip r:embed="rId8"/>
          <a:stretch>
            <a:fillRect/>
          </a:stretch>
        </p:blipFill>
        <p:spPr>
          <a:xfrm>
            <a:off x="2770625" y="2176170"/>
            <a:ext cx="3592125" cy="490167"/>
          </a:xfrm>
          <a:prstGeom prst="rect">
            <a:avLst/>
          </a:prstGeom>
        </p:spPr>
      </p:pic>
      <p:pic>
        <p:nvPicPr>
          <p:cNvPr id="14" name="Picture 13"/>
          <p:cNvPicPr>
            <a:picLocks noChangeAspect="1"/>
          </p:cNvPicPr>
          <p:nvPr/>
        </p:nvPicPr>
        <p:blipFill>
          <a:blip r:embed="rId9"/>
          <a:stretch>
            <a:fillRect/>
          </a:stretch>
        </p:blipFill>
        <p:spPr>
          <a:xfrm>
            <a:off x="1140974" y="3860287"/>
            <a:ext cx="7068376" cy="668933"/>
          </a:xfrm>
          <a:prstGeom prst="rect">
            <a:avLst/>
          </a:prstGeom>
        </p:spPr>
      </p:pic>
      <p:pic>
        <p:nvPicPr>
          <p:cNvPr id="15" name="Picture 14"/>
          <p:cNvPicPr>
            <a:picLocks noChangeAspect="1"/>
          </p:cNvPicPr>
          <p:nvPr/>
        </p:nvPicPr>
        <p:blipFill>
          <a:blip r:embed="rId10"/>
          <a:stretch>
            <a:fillRect/>
          </a:stretch>
        </p:blipFill>
        <p:spPr>
          <a:xfrm>
            <a:off x="1067652" y="4453247"/>
            <a:ext cx="7833151" cy="645867"/>
          </a:xfrm>
          <a:prstGeom prst="rect">
            <a:avLst/>
          </a:prstGeom>
        </p:spPr>
      </p:pic>
      <p:pic>
        <p:nvPicPr>
          <p:cNvPr id="17" name="Picture 16"/>
          <p:cNvPicPr>
            <a:picLocks noChangeAspect="1"/>
          </p:cNvPicPr>
          <p:nvPr/>
        </p:nvPicPr>
        <p:blipFill>
          <a:blip r:embed="rId11"/>
          <a:stretch>
            <a:fillRect/>
          </a:stretch>
        </p:blipFill>
        <p:spPr>
          <a:xfrm>
            <a:off x="1084475" y="5077343"/>
            <a:ext cx="5886451" cy="536300"/>
          </a:xfrm>
          <a:prstGeom prst="rect">
            <a:avLst/>
          </a:prstGeom>
        </p:spPr>
      </p:pic>
      <p:pic>
        <p:nvPicPr>
          <p:cNvPr id="18" name="Picture 17"/>
          <p:cNvPicPr>
            <a:picLocks noChangeAspect="1"/>
          </p:cNvPicPr>
          <p:nvPr/>
        </p:nvPicPr>
        <p:blipFill>
          <a:blip r:embed="rId12"/>
          <a:stretch>
            <a:fillRect/>
          </a:stretch>
        </p:blipFill>
        <p:spPr>
          <a:xfrm>
            <a:off x="1122540" y="5744390"/>
            <a:ext cx="4380075" cy="559367"/>
          </a:xfrm>
          <a:prstGeom prst="rect">
            <a:avLst/>
          </a:prstGeom>
        </p:spPr>
      </p:pic>
    </p:spTree>
    <p:extLst>
      <p:ext uri="{BB962C8B-B14F-4D97-AF65-F5344CB8AC3E}">
        <p14:creationId xmlns:p14="http://schemas.microsoft.com/office/powerpoint/2010/main" val="232501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Signature</a:t>
            </a:r>
            <a:endParaRPr lang="en-US" dirty="0"/>
          </a:p>
        </p:txBody>
      </p:sp>
      <p:pic>
        <p:nvPicPr>
          <p:cNvPr id="5" name="Content Placeholder 4"/>
          <p:cNvPicPr>
            <a:picLocks noGrp="1" noChangeAspect="1"/>
          </p:cNvPicPr>
          <p:nvPr>
            <p:ph idx="1"/>
          </p:nvPr>
        </p:nvPicPr>
        <p:blipFill>
          <a:blip r:embed="rId2"/>
          <a:stretch>
            <a:fillRect/>
          </a:stretch>
        </p:blipFill>
        <p:spPr>
          <a:xfrm>
            <a:off x="1295400" y="1228054"/>
            <a:ext cx="1854000" cy="379167"/>
          </a:xfrm>
          <a:prstGeom prst="rect">
            <a:avLst/>
          </a:prstGeom>
        </p:spPr>
      </p:pic>
      <p:pic>
        <p:nvPicPr>
          <p:cNvPr id="6" name="Picture 5"/>
          <p:cNvPicPr>
            <a:picLocks noChangeAspect="1"/>
          </p:cNvPicPr>
          <p:nvPr/>
        </p:nvPicPr>
        <p:blipFill>
          <a:blip r:embed="rId3"/>
          <a:stretch>
            <a:fillRect/>
          </a:stretch>
        </p:blipFill>
        <p:spPr>
          <a:xfrm>
            <a:off x="3352800" y="1233888"/>
            <a:ext cx="2201625" cy="373333"/>
          </a:xfrm>
          <a:prstGeom prst="rect">
            <a:avLst/>
          </a:prstGeom>
        </p:spPr>
      </p:pic>
      <p:pic>
        <p:nvPicPr>
          <p:cNvPr id="7" name="Picture 6"/>
          <p:cNvPicPr>
            <a:picLocks noChangeAspect="1"/>
          </p:cNvPicPr>
          <p:nvPr/>
        </p:nvPicPr>
        <p:blipFill>
          <a:blip r:embed="rId4"/>
          <a:stretch>
            <a:fillRect/>
          </a:stretch>
        </p:blipFill>
        <p:spPr>
          <a:xfrm>
            <a:off x="5778225" y="1181388"/>
            <a:ext cx="1599075" cy="425833"/>
          </a:xfrm>
          <a:prstGeom prst="rect">
            <a:avLst/>
          </a:prstGeom>
        </p:spPr>
      </p:pic>
      <p:pic>
        <p:nvPicPr>
          <p:cNvPr id="16" name="Picture 15"/>
          <p:cNvPicPr>
            <a:picLocks noChangeAspect="1"/>
          </p:cNvPicPr>
          <p:nvPr/>
        </p:nvPicPr>
        <p:blipFill>
          <a:blip r:embed="rId5"/>
          <a:stretch>
            <a:fillRect/>
          </a:stretch>
        </p:blipFill>
        <p:spPr>
          <a:xfrm>
            <a:off x="1316666" y="1676627"/>
            <a:ext cx="3406725" cy="437500"/>
          </a:xfrm>
          <a:prstGeom prst="rect">
            <a:avLst/>
          </a:prstGeom>
        </p:spPr>
      </p:pic>
      <p:pic>
        <p:nvPicPr>
          <p:cNvPr id="22" name="Picture 21"/>
          <p:cNvPicPr>
            <a:picLocks noChangeAspect="1"/>
          </p:cNvPicPr>
          <p:nvPr/>
        </p:nvPicPr>
        <p:blipFill>
          <a:blip r:embed="rId6"/>
          <a:stretch>
            <a:fillRect/>
          </a:stretch>
        </p:blipFill>
        <p:spPr>
          <a:xfrm>
            <a:off x="2463075" y="3207333"/>
            <a:ext cx="4217850" cy="443333"/>
          </a:xfrm>
          <a:prstGeom prst="rect">
            <a:avLst/>
          </a:prstGeom>
        </p:spPr>
      </p:pic>
      <p:pic>
        <p:nvPicPr>
          <p:cNvPr id="23" name="Picture 22"/>
          <p:cNvPicPr>
            <a:picLocks noChangeAspect="1"/>
          </p:cNvPicPr>
          <p:nvPr/>
        </p:nvPicPr>
        <p:blipFill>
          <a:blip r:embed="rId7"/>
          <a:stretch>
            <a:fillRect/>
          </a:stretch>
        </p:blipFill>
        <p:spPr>
          <a:xfrm>
            <a:off x="7047037" y="3250332"/>
            <a:ext cx="903825" cy="373333"/>
          </a:xfrm>
          <a:prstGeom prst="rect">
            <a:avLst/>
          </a:prstGeom>
        </p:spPr>
      </p:pic>
      <p:pic>
        <p:nvPicPr>
          <p:cNvPr id="24" name="Picture 23"/>
          <p:cNvPicPr>
            <a:picLocks noChangeAspect="1"/>
          </p:cNvPicPr>
          <p:nvPr/>
        </p:nvPicPr>
        <p:blipFill>
          <a:blip r:embed="rId8"/>
          <a:stretch>
            <a:fillRect/>
          </a:stretch>
        </p:blipFill>
        <p:spPr>
          <a:xfrm>
            <a:off x="1507837" y="3802727"/>
            <a:ext cx="3383550" cy="495833"/>
          </a:xfrm>
          <a:prstGeom prst="rect">
            <a:avLst/>
          </a:prstGeom>
        </p:spPr>
      </p:pic>
      <p:pic>
        <p:nvPicPr>
          <p:cNvPr id="25" name="Picture 24"/>
          <p:cNvPicPr>
            <a:picLocks noChangeAspect="1"/>
          </p:cNvPicPr>
          <p:nvPr/>
        </p:nvPicPr>
        <p:blipFill>
          <a:blip r:embed="rId9"/>
          <a:stretch>
            <a:fillRect/>
          </a:stretch>
        </p:blipFill>
        <p:spPr>
          <a:xfrm>
            <a:off x="4891387" y="3872726"/>
            <a:ext cx="2271150" cy="355833"/>
          </a:xfrm>
          <a:prstGeom prst="rect">
            <a:avLst/>
          </a:prstGeom>
        </p:spPr>
      </p:pic>
      <p:pic>
        <p:nvPicPr>
          <p:cNvPr id="26" name="Picture 25"/>
          <p:cNvPicPr>
            <a:picLocks noChangeAspect="1"/>
          </p:cNvPicPr>
          <p:nvPr/>
        </p:nvPicPr>
        <p:blipFill>
          <a:blip r:embed="rId10"/>
          <a:stretch>
            <a:fillRect/>
          </a:stretch>
        </p:blipFill>
        <p:spPr>
          <a:xfrm>
            <a:off x="2593200" y="4435931"/>
            <a:ext cx="2039400" cy="478333"/>
          </a:xfrm>
          <a:prstGeom prst="rect">
            <a:avLst/>
          </a:prstGeom>
        </p:spPr>
      </p:pic>
      <p:pic>
        <p:nvPicPr>
          <p:cNvPr id="27" name="Picture 26"/>
          <p:cNvPicPr>
            <a:picLocks noChangeAspect="1"/>
          </p:cNvPicPr>
          <p:nvPr/>
        </p:nvPicPr>
        <p:blipFill>
          <a:blip r:embed="rId11"/>
          <a:stretch>
            <a:fillRect/>
          </a:stretch>
        </p:blipFill>
        <p:spPr>
          <a:xfrm>
            <a:off x="4775887" y="4459618"/>
            <a:ext cx="2271150" cy="431667"/>
          </a:xfrm>
          <a:prstGeom prst="rect">
            <a:avLst/>
          </a:prstGeom>
        </p:spPr>
      </p:pic>
      <p:pic>
        <p:nvPicPr>
          <p:cNvPr id="28" name="Picture 27"/>
          <p:cNvPicPr>
            <a:picLocks noChangeAspect="1"/>
          </p:cNvPicPr>
          <p:nvPr/>
        </p:nvPicPr>
        <p:blipFill>
          <a:blip r:embed="rId12"/>
          <a:stretch>
            <a:fillRect/>
          </a:stretch>
        </p:blipFill>
        <p:spPr>
          <a:xfrm>
            <a:off x="2560087" y="5108412"/>
            <a:ext cx="3453075" cy="530833"/>
          </a:xfrm>
          <a:prstGeom prst="rect">
            <a:avLst/>
          </a:prstGeom>
        </p:spPr>
      </p:pic>
      <p:pic>
        <p:nvPicPr>
          <p:cNvPr id="29" name="Picture 28"/>
          <p:cNvPicPr>
            <a:picLocks noChangeAspect="1"/>
          </p:cNvPicPr>
          <p:nvPr/>
        </p:nvPicPr>
        <p:blipFill>
          <a:blip r:embed="rId13"/>
          <a:stretch>
            <a:fillRect/>
          </a:stretch>
        </p:blipFill>
        <p:spPr>
          <a:xfrm>
            <a:off x="3921787" y="5724116"/>
            <a:ext cx="834300" cy="402500"/>
          </a:xfrm>
          <a:prstGeom prst="rect">
            <a:avLst/>
          </a:prstGeom>
        </p:spPr>
      </p:pic>
      <p:pic>
        <p:nvPicPr>
          <p:cNvPr id="4" name="Picture 3"/>
          <p:cNvPicPr>
            <a:picLocks noChangeAspect="1"/>
          </p:cNvPicPr>
          <p:nvPr/>
        </p:nvPicPr>
        <p:blipFill>
          <a:blip r:embed="rId14"/>
          <a:stretch>
            <a:fillRect/>
          </a:stretch>
        </p:blipFill>
        <p:spPr>
          <a:xfrm>
            <a:off x="4926524" y="1609590"/>
            <a:ext cx="2572425" cy="472867"/>
          </a:xfrm>
          <a:prstGeom prst="rect">
            <a:avLst/>
          </a:prstGeom>
        </p:spPr>
      </p:pic>
      <p:pic>
        <p:nvPicPr>
          <p:cNvPr id="8" name="Picture 7"/>
          <p:cNvPicPr>
            <a:picLocks noChangeAspect="1"/>
          </p:cNvPicPr>
          <p:nvPr/>
        </p:nvPicPr>
        <p:blipFill>
          <a:blip r:embed="rId15"/>
          <a:stretch>
            <a:fillRect/>
          </a:stretch>
        </p:blipFill>
        <p:spPr>
          <a:xfrm>
            <a:off x="1924987" y="2187003"/>
            <a:ext cx="2549250" cy="415200"/>
          </a:xfrm>
          <a:prstGeom prst="rect">
            <a:avLst/>
          </a:prstGeom>
        </p:spPr>
      </p:pic>
      <p:pic>
        <p:nvPicPr>
          <p:cNvPr id="9" name="Picture 8"/>
          <p:cNvPicPr>
            <a:picLocks noChangeAspect="1"/>
          </p:cNvPicPr>
          <p:nvPr/>
        </p:nvPicPr>
        <p:blipFill>
          <a:blip r:embed="rId16"/>
          <a:stretch>
            <a:fillRect/>
          </a:stretch>
        </p:blipFill>
        <p:spPr>
          <a:xfrm>
            <a:off x="4677370" y="2093721"/>
            <a:ext cx="2572425" cy="461333"/>
          </a:xfrm>
          <a:prstGeom prst="rect">
            <a:avLst/>
          </a:prstGeom>
        </p:spPr>
      </p:pic>
      <p:pic>
        <p:nvPicPr>
          <p:cNvPr id="10" name="Picture 9"/>
          <p:cNvPicPr>
            <a:picLocks noChangeAspect="1"/>
          </p:cNvPicPr>
          <p:nvPr/>
        </p:nvPicPr>
        <p:blipFill>
          <a:blip r:embed="rId17"/>
          <a:stretch>
            <a:fillRect/>
          </a:stretch>
        </p:blipFill>
        <p:spPr>
          <a:xfrm>
            <a:off x="1403924" y="2699065"/>
            <a:ext cx="3522600" cy="438267"/>
          </a:xfrm>
          <a:prstGeom prst="rect">
            <a:avLst/>
          </a:prstGeom>
        </p:spPr>
      </p:pic>
      <p:pic>
        <p:nvPicPr>
          <p:cNvPr id="11" name="Picture 10"/>
          <p:cNvPicPr>
            <a:picLocks noChangeAspect="1"/>
          </p:cNvPicPr>
          <p:nvPr/>
        </p:nvPicPr>
        <p:blipFill>
          <a:blip r:embed="rId18"/>
          <a:stretch>
            <a:fillRect/>
          </a:stretch>
        </p:blipFill>
        <p:spPr>
          <a:xfrm>
            <a:off x="5184775" y="2740036"/>
            <a:ext cx="2271150" cy="351767"/>
          </a:xfrm>
          <a:prstGeom prst="rect">
            <a:avLst/>
          </a:prstGeom>
        </p:spPr>
      </p:pic>
    </p:spTree>
    <p:extLst>
      <p:ext uri="{BB962C8B-B14F-4D97-AF65-F5344CB8AC3E}">
        <p14:creationId xmlns:p14="http://schemas.microsoft.com/office/powerpoint/2010/main" val="347614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big is the prime?</a:t>
            </a:r>
            <a:endParaRPr lang="en-US" dirty="0"/>
          </a:p>
        </p:txBody>
      </p:sp>
      <p:pic>
        <p:nvPicPr>
          <p:cNvPr id="4" name="Content Placeholder 3"/>
          <p:cNvPicPr>
            <a:picLocks noGrp="1" noChangeAspect="1"/>
          </p:cNvPicPr>
          <p:nvPr>
            <p:ph idx="1"/>
          </p:nvPr>
        </p:nvPicPr>
        <p:blipFill>
          <a:blip r:embed="rId2"/>
          <a:stretch>
            <a:fillRect/>
          </a:stretch>
        </p:blipFill>
        <p:spPr>
          <a:xfrm>
            <a:off x="1600200" y="1411638"/>
            <a:ext cx="6674401" cy="1201667"/>
          </a:xfrm>
          <a:prstGeom prst="rect">
            <a:avLst/>
          </a:prstGeom>
        </p:spPr>
      </p:pic>
      <p:pic>
        <p:nvPicPr>
          <p:cNvPr id="5" name="Picture 4"/>
          <p:cNvPicPr>
            <a:picLocks noChangeAspect="1"/>
          </p:cNvPicPr>
          <p:nvPr/>
        </p:nvPicPr>
        <p:blipFill>
          <a:blip r:embed="rId3"/>
          <a:stretch>
            <a:fillRect/>
          </a:stretch>
        </p:blipFill>
        <p:spPr>
          <a:xfrm>
            <a:off x="1618800" y="2743200"/>
            <a:ext cx="1900350" cy="420000"/>
          </a:xfrm>
          <a:prstGeom prst="rect">
            <a:avLst/>
          </a:prstGeom>
        </p:spPr>
      </p:pic>
      <p:pic>
        <p:nvPicPr>
          <p:cNvPr id="6" name="Picture 5"/>
          <p:cNvPicPr>
            <a:picLocks noChangeAspect="1"/>
          </p:cNvPicPr>
          <p:nvPr/>
        </p:nvPicPr>
        <p:blipFill>
          <a:blip r:embed="rId4"/>
          <a:stretch>
            <a:fillRect/>
          </a:stretch>
        </p:blipFill>
        <p:spPr>
          <a:xfrm>
            <a:off x="1576800" y="3272695"/>
            <a:ext cx="5793751" cy="1096667"/>
          </a:xfrm>
          <a:prstGeom prst="rect">
            <a:avLst/>
          </a:prstGeom>
        </p:spPr>
      </p:pic>
      <p:pic>
        <p:nvPicPr>
          <p:cNvPr id="7" name="Picture 6"/>
          <p:cNvPicPr>
            <a:picLocks noChangeAspect="1"/>
          </p:cNvPicPr>
          <p:nvPr/>
        </p:nvPicPr>
        <p:blipFill>
          <a:blip r:embed="rId5"/>
          <a:stretch>
            <a:fillRect/>
          </a:stretch>
        </p:blipFill>
        <p:spPr>
          <a:xfrm>
            <a:off x="1590000" y="4648200"/>
            <a:ext cx="5677876" cy="1090833"/>
          </a:xfrm>
          <a:prstGeom prst="rect">
            <a:avLst/>
          </a:prstGeom>
        </p:spPr>
      </p:pic>
    </p:spTree>
    <p:extLst>
      <p:ext uri="{BB962C8B-B14F-4D97-AF65-F5344CB8AC3E}">
        <p14:creationId xmlns:p14="http://schemas.microsoft.com/office/powerpoint/2010/main" val="354358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Certificate Authority (CA)</a:t>
            </a:r>
            <a:endParaRPr lang="en-US" dirty="0"/>
          </a:p>
        </p:txBody>
      </p:sp>
      <p:sp>
        <p:nvSpPr>
          <p:cNvPr id="3" name="Content Placeholder 2"/>
          <p:cNvSpPr>
            <a:spLocks noGrp="1"/>
          </p:cNvSpPr>
          <p:nvPr>
            <p:ph idx="1"/>
          </p:nvPr>
        </p:nvSpPr>
        <p:spPr/>
        <p:txBody>
          <a:bodyPr/>
          <a:lstStyle/>
          <a:p>
            <a:r>
              <a:rPr lang="en-US" dirty="0" smtClean="0"/>
              <a:t>CA verifies identity and credentials of user (in person or by some other non-crypto method)</a:t>
            </a:r>
          </a:p>
          <a:p>
            <a:r>
              <a:rPr lang="en-US" dirty="0" smtClean="0"/>
              <a:t>Issues certificate of public key.</a:t>
            </a:r>
          </a:p>
          <a:p>
            <a:r>
              <a:rPr lang="en-US" dirty="0" smtClean="0"/>
              <a:t>Transmits key pair to user securely.</a:t>
            </a:r>
          </a:p>
          <a:p>
            <a:r>
              <a:rPr lang="en-US" dirty="0" smtClean="0"/>
              <a:t>User can publish certificate.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Certificate Authority (CA)</a:t>
            </a:r>
            <a:endParaRPr lang="en-US" dirty="0"/>
          </a:p>
        </p:txBody>
      </p:sp>
      <p:sp>
        <p:nvSpPr>
          <p:cNvPr id="3" name="Content Placeholder 2"/>
          <p:cNvSpPr>
            <a:spLocks noGrp="1"/>
          </p:cNvSpPr>
          <p:nvPr>
            <p:ph idx="1"/>
          </p:nvPr>
        </p:nvSpPr>
        <p:spPr/>
        <p:txBody>
          <a:bodyPr/>
          <a:lstStyle/>
          <a:p>
            <a:r>
              <a:rPr lang="en-US" dirty="0" smtClean="0"/>
              <a:t>Certificate has expiration date.</a:t>
            </a:r>
          </a:p>
          <a:p>
            <a:r>
              <a:rPr lang="en-US" dirty="0" smtClean="0"/>
              <a:t>CA needs to be able to revoke certificate before expiration.</a:t>
            </a:r>
          </a:p>
          <a:p>
            <a:r>
              <a:rPr lang="en-US" dirty="0" smtClean="0"/>
              <a:t>CA needs to backup keys and have procedure for recovery of lost keys.</a:t>
            </a:r>
          </a:p>
          <a:p>
            <a:r>
              <a:rPr lang="en-US" dirty="0" smtClean="0"/>
              <a:t>Note: Certificates are included in browsers (IE, Firefox, etc.).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Your browser handles the security job for you!</a:t>
            </a:r>
            <a:endParaRPr lang="en-US" dirty="0"/>
          </a:p>
        </p:txBody>
      </p:sp>
      <p:pic>
        <p:nvPicPr>
          <p:cNvPr id="76802" name="Picture 2"/>
          <p:cNvPicPr>
            <a:picLocks noChangeAspect="1" noChangeArrowheads="1"/>
          </p:cNvPicPr>
          <p:nvPr/>
        </p:nvPicPr>
        <p:blipFill>
          <a:blip r:embed="rId3" cstate="print"/>
          <a:srcRect/>
          <a:stretch>
            <a:fillRect/>
          </a:stretch>
        </p:blipFill>
        <p:spPr bwMode="auto">
          <a:xfrm>
            <a:off x="2209800" y="2286000"/>
            <a:ext cx="5543550" cy="3562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Getting a certificate</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1120418" y="1600200"/>
            <a:ext cx="8023582"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The complete process</a:t>
            </a:r>
            <a:endParaRPr lang="en-US" dirty="0"/>
          </a:p>
        </p:txBody>
      </p:sp>
      <p:pic>
        <p:nvPicPr>
          <p:cNvPr id="4100" name="Picture 4"/>
          <p:cNvPicPr>
            <a:picLocks noChangeAspect="1" noChangeArrowheads="1"/>
          </p:cNvPicPr>
          <p:nvPr/>
        </p:nvPicPr>
        <p:blipFill>
          <a:blip r:embed="rId3" cstate="print"/>
          <a:srcRect/>
          <a:stretch>
            <a:fillRect/>
          </a:stretch>
        </p:blipFill>
        <p:spPr bwMode="auto">
          <a:xfrm>
            <a:off x="990601" y="1600200"/>
            <a:ext cx="8001000" cy="47872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ox(out)">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pPr eaLnBrk="1" hangingPunct="1"/>
            <a:r>
              <a:rPr lang="en-US" smtClean="0">
                <a:effectLst/>
              </a:rPr>
              <a:t>Cryptographic Services</a:t>
            </a:r>
          </a:p>
        </p:txBody>
      </p:sp>
      <p:sp>
        <p:nvSpPr>
          <p:cNvPr id="81923" name="Rectangle 3"/>
          <p:cNvSpPr>
            <a:spLocks noGrp="1"/>
          </p:cNvSpPr>
          <p:nvPr>
            <p:ph type="body" idx="1"/>
          </p:nvPr>
        </p:nvSpPr>
        <p:spPr/>
        <p:txBody>
          <a:bodyPr/>
          <a:lstStyle/>
          <a:p>
            <a:pPr eaLnBrk="1" hangingPunct="1"/>
            <a:r>
              <a:rPr lang="en-US" dirty="0" smtClean="0"/>
              <a:t>Privacy (encryption) – You can’t see it</a:t>
            </a:r>
          </a:p>
          <a:p>
            <a:pPr eaLnBrk="1" hangingPunct="1"/>
            <a:r>
              <a:rPr lang="en-US" dirty="0" smtClean="0"/>
              <a:t>Integrity (signing) – You can’t change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630362"/>
          </a:xfrm>
        </p:spPr>
        <p:txBody>
          <a:bodyPr>
            <a:normAutofit fontScale="90000"/>
          </a:bodyPr>
          <a:lstStyle/>
          <a:p>
            <a:pPr algn="ctr"/>
            <a:r>
              <a:rPr lang="en-US" b="1" dirty="0" smtClean="0"/>
              <a:t>Internet X.509 Public Key Infrastructure</a:t>
            </a:r>
            <a:br>
              <a:rPr lang="en-US" b="1" dirty="0" smtClean="0"/>
            </a:br>
            <a:endParaRPr lang="en-US" dirty="0"/>
          </a:p>
        </p:txBody>
      </p:sp>
      <p:sp>
        <p:nvSpPr>
          <p:cNvPr id="3" name="Content Placeholder 2"/>
          <p:cNvSpPr>
            <a:spLocks noGrp="1"/>
          </p:cNvSpPr>
          <p:nvPr>
            <p:ph idx="1"/>
          </p:nvPr>
        </p:nvSpPr>
        <p:spPr>
          <a:xfrm>
            <a:off x="1371600" y="1600200"/>
            <a:ext cx="7499350" cy="4800600"/>
          </a:xfrm>
        </p:spPr>
        <p:txBody>
          <a:bodyPr/>
          <a:lstStyle/>
          <a:p>
            <a:r>
              <a:rPr lang="en-US" dirty="0" smtClean="0"/>
              <a:t>“When a certificate is issued, it is expected to be in use for its entire validity period. However, various circumstances may cause a certificate to become invalid prior to the expiration of the validity period.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499350" cy="1143000"/>
          </a:xfrm>
        </p:spPr>
        <p:txBody>
          <a:bodyPr>
            <a:normAutofit fontScale="90000"/>
          </a:bodyPr>
          <a:lstStyle/>
          <a:p>
            <a:pPr algn="ctr"/>
            <a:r>
              <a:rPr lang="en-US" b="1" dirty="0" smtClean="0"/>
              <a:t>Internet X.509 Public Key Infrastructure</a:t>
            </a:r>
            <a:endParaRPr lang="en-US" b="1" dirty="0"/>
          </a:p>
        </p:txBody>
      </p:sp>
      <p:sp>
        <p:nvSpPr>
          <p:cNvPr id="3" name="Content Placeholder 2"/>
          <p:cNvSpPr>
            <a:spLocks noGrp="1"/>
          </p:cNvSpPr>
          <p:nvPr>
            <p:ph idx="1"/>
          </p:nvPr>
        </p:nvSpPr>
        <p:spPr>
          <a:xfrm>
            <a:off x="1143000" y="1447800"/>
            <a:ext cx="7848600" cy="4953000"/>
          </a:xfrm>
        </p:spPr>
        <p:txBody>
          <a:bodyPr/>
          <a:lstStyle/>
          <a:p>
            <a:r>
              <a:rPr lang="en-US" dirty="0" smtClean="0"/>
              <a:t>“Such circumstances include change of name, change of association between subject and CA (e.g., an employee terminates employment with an organization), and compromise or suspected compromise of the corresponding private key. Under such circumstances, the CA needs to revoke the certificate.”</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Did this ever happen to you?</a:t>
            </a:r>
            <a:endParaRPr lang="en-US" dirty="0"/>
          </a:p>
        </p:txBody>
      </p:sp>
      <p:pic>
        <p:nvPicPr>
          <p:cNvPr id="2050" name="Picture 2" descr="File:Firefox 3.0 error on svn.boost.org.png"/>
          <p:cNvPicPr>
            <a:picLocks noChangeAspect="1" noChangeArrowheads="1"/>
          </p:cNvPicPr>
          <p:nvPr/>
        </p:nvPicPr>
        <p:blipFill>
          <a:blip r:embed="rId3" cstate="print"/>
          <a:srcRect/>
          <a:stretch>
            <a:fillRect/>
          </a:stretch>
        </p:blipFill>
        <p:spPr bwMode="auto">
          <a:xfrm>
            <a:off x="1066800" y="1676400"/>
            <a:ext cx="8060826" cy="48768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a:t>
            </a:r>
            <a:r>
              <a:rPr lang="en-US" dirty="0" err="1" smtClean="0"/>
              <a:t>Nonrepudiation</a:t>
            </a:r>
            <a:endParaRPr lang="en-US" dirty="0"/>
          </a:p>
        </p:txBody>
      </p:sp>
      <p:sp>
        <p:nvSpPr>
          <p:cNvPr id="3" name="Content Placeholder 2"/>
          <p:cNvSpPr>
            <a:spLocks noGrp="1"/>
          </p:cNvSpPr>
          <p:nvPr>
            <p:ph idx="1"/>
          </p:nvPr>
        </p:nvSpPr>
        <p:spPr/>
        <p:txBody>
          <a:bodyPr/>
          <a:lstStyle/>
          <a:p>
            <a:pPr>
              <a:buNone/>
            </a:pPr>
            <a:r>
              <a:rPr lang="en-US" dirty="0" smtClean="0"/>
              <a:t>If Bob signs a document with his secret key, what is to stop him from later changing his public key and denying the signature?</a:t>
            </a:r>
          </a:p>
          <a:p>
            <a:pPr>
              <a:buNone/>
            </a:pPr>
            <a:endParaRPr lang="en-US" dirty="0" smtClean="0"/>
          </a:p>
          <a:p>
            <a:pPr>
              <a:buNone/>
            </a:pPr>
            <a:r>
              <a:rPr lang="en-US" dirty="0" smtClean="0"/>
              <a:t>Conversely, how can Bob prove that it was not his key that was used?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a:t>
            </a:r>
            <a:r>
              <a:rPr lang="en-US" dirty="0" err="1" smtClean="0"/>
              <a:t>Nonrepudiation</a:t>
            </a:r>
            <a:endParaRPr lang="en-US" dirty="0"/>
          </a:p>
        </p:txBody>
      </p:sp>
      <p:sp>
        <p:nvSpPr>
          <p:cNvPr id="3" name="Content Placeholder 2"/>
          <p:cNvSpPr>
            <a:spLocks noGrp="1"/>
          </p:cNvSpPr>
          <p:nvPr>
            <p:ph idx="1"/>
          </p:nvPr>
        </p:nvSpPr>
        <p:spPr/>
        <p:txBody>
          <a:bodyPr/>
          <a:lstStyle/>
          <a:p>
            <a:r>
              <a:rPr lang="en-US" dirty="0" smtClean="0"/>
              <a:t>Certificate Authority needs to keep records, including time stamped certificates and dates of revocations.</a:t>
            </a:r>
          </a:p>
          <a:p>
            <a:r>
              <a:rPr lang="en-US" dirty="0" smtClean="0"/>
              <a:t>CA needs to be a trusted party. Can have multiple CA’s.</a:t>
            </a:r>
          </a:p>
          <a:p>
            <a:r>
              <a:rPr lang="en-US" dirty="0" smtClean="0"/>
              <a:t>CA must protect its secret key.</a:t>
            </a:r>
          </a:p>
          <a:p>
            <a:r>
              <a:rPr lang="en-US" dirty="0" smtClean="0"/>
              <a:t>Issued keys must be sound.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 presetClass="emph" presetSubtype="1" nodeType="clickEffect">
                                  <p:stCondLst>
                                    <p:cond delay="0"/>
                                  </p:stCondLst>
                                  <p:endCondLst>
                                    <p:cond evt="onNext" delay="0">
                                      <p:tgtEl>
                                        <p:sldTgt/>
                                      </p:tgtEl>
                                    </p:cond>
                                  </p:endCondLst>
                                  <p:childTnLst>
                                    <p:set>
                                      <p:cBhvr override="childStyle">
                                        <p:cTn id="22" dur="indefinite"/>
                                        <p:tgtEl>
                                          <p:spTgt spid="3">
                                            <p:txEl>
                                              <p:pRg st="3" end="3"/>
                                            </p:txEl>
                                          </p:spTgt>
                                        </p:tgtEl>
                                        <p:attrNameLst>
                                          <p:attrName>style.fontStyle</p:attrName>
                                        </p:attrNameLst>
                                      </p:cBhvr>
                                      <p:to>
                                        <p:strVal val="normal"/>
                                      </p:to>
                                    </p:set>
                                    <p:set>
                                      <p:cBhvr override="childStyle">
                                        <p:cTn id="23" dur="indefinite"/>
                                        <p:tgtEl>
                                          <p:spTgt spid="3">
                                            <p:txEl>
                                              <p:pRg st="3" end="3"/>
                                            </p:txEl>
                                          </p:spTgt>
                                        </p:tgtEl>
                                        <p:attrNameLst>
                                          <p:attrName>style.fontWeight</p:attrName>
                                        </p:attrNameLst>
                                      </p:cBhvr>
                                      <p:to>
                                        <p:strVal val="bold"/>
                                      </p:to>
                                    </p:set>
                                    <p:set>
                                      <p:cBhvr override="childStyle">
                                        <p:cTn id="24"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OOPS!</a:t>
            </a:r>
            <a:endParaRPr lang="en-US" dirty="0"/>
          </a:p>
        </p:txBody>
      </p:sp>
      <p:pic>
        <p:nvPicPr>
          <p:cNvPr id="77826" name="Picture 2"/>
          <p:cNvPicPr>
            <a:picLocks noChangeAspect="1" noChangeArrowheads="1"/>
          </p:cNvPicPr>
          <p:nvPr/>
        </p:nvPicPr>
        <p:blipFill>
          <a:blip r:embed="rId3" cstate="print"/>
          <a:srcRect/>
          <a:stretch>
            <a:fillRect/>
          </a:stretch>
        </p:blipFill>
        <p:spPr bwMode="auto">
          <a:xfrm>
            <a:off x="1447800" y="1295400"/>
            <a:ext cx="6569552" cy="2743200"/>
          </a:xfrm>
          <a:prstGeom prst="rect">
            <a:avLst/>
          </a:prstGeom>
          <a:noFill/>
          <a:ln w="9525">
            <a:noFill/>
            <a:miter lim="800000"/>
            <a:headEnd/>
            <a:tailEnd/>
          </a:ln>
        </p:spPr>
      </p:pic>
      <p:pic>
        <p:nvPicPr>
          <p:cNvPr id="77827" name="Picture 3"/>
          <p:cNvPicPr>
            <a:picLocks noChangeAspect="1" noChangeArrowheads="1"/>
          </p:cNvPicPr>
          <p:nvPr/>
        </p:nvPicPr>
        <p:blipFill>
          <a:blip r:embed="rId4" cstate="print"/>
          <a:srcRect/>
          <a:stretch>
            <a:fillRect/>
          </a:stretch>
        </p:blipFill>
        <p:spPr bwMode="auto">
          <a:xfrm>
            <a:off x="1219200" y="4191000"/>
            <a:ext cx="7362645" cy="205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8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8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OOPS!</a:t>
            </a:r>
            <a:endParaRPr lang="en-US" dirty="0"/>
          </a:p>
        </p:txBody>
      </p:sp>
      <p:pic>
        <p:nvPicPr>
          <p:cNvPr id="78851" name="Picture 3"/>
          <p:cNvPicPr>
            <a:picLocks noChangeAspect="1" noChangeArrowheads="1"/>
          </p:cNvPicPr>
          <p:nvPr/>
        </p:nvPicPr>
        <p:blipFill>
          <a:blip r:embed="rId3" cstate="print"/>
          <a:srcRect/>
          <a:stretch>
            <a:fillRect/>
          </a:stretch>
        </p:blipFill>
        <p:spPr bwMode="auto">
          <a:xfrm>
            <a:off x="1200150" y="1447800"/>
            <a:ext cx="7943850" cy="1601732"/>
          </a:xfrm>
          <a:prstGeom prst="rect">
            <a:avLst/>
          </a:prstGeom>
          <a:noFill/>
          <a:ln w="9525">
            <a:noFill/>
            <a:miter lim="800000"/>
            <a:headEnd/>
            <a:tailEnd/>
          </a:ln>
        </p:spPr>
      </p:pic>
      <p:pic>
        <p:nvPicPr>
          <p:cNvPr id="78852" name="Picture 4"/>
          <p:cNvPicPr>
            <a:picLocks noChangeAspect="1" noChangeArrowheads="1"/>
          </p:cNvPicPr>
          <p:nvPr/>
        </p:nvPicPr>
        <p:blipFill>
          <a:blip r:embed="rId4" cstate="print"/>
          <a:srcRect/>
          <a:stretch>
            <a:fillRect/>
          </a:stretch>
        </p:blipFill>
        <p:spPr bwMode="auto">
          <a:xfrm>
            <a:off x="1066801" y="3429000"/>
            <a:ext cx="7924800" cy="990600"/>
          </a:xfrm>
          <a:prstGeom prst="rect">
            <a:avLst/>
          </a:prstGeom>
          <a:noFill/>
          <a:ln w="9525">
            <a:noFill/>
            <a:miter lim="800000"/>
            <a:headEnd/>
            <a:tailEnd/>
          </a:ln>
        </p:spPr>
      </p:pic>
      <p:pic>
        <p:nvPicPr>
          <p:cNvPr id="78853" name="Picture 5"/>
          <p:cNvPicPr>
            <a:picLocks noChangeAspect="1" noChangeArrowheads="1"/>
          </p:cNvPicPr>
          <p:nvPr/>
        </p:nvPicPr>
        <p:blipFill>
          <a:blip r:embed="rId5" cstate="print"/>
          <a:srcRect/>
          <a:stretch>
            <a:fillRect/>
          </a:stretch>
        </p:blipFill>
        <p:spPr bwMode="auto">
          <a:xfrm>
            <a:off x="1028700" y="4724400"/>
            <a:ext cx="8115300" cy="962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Signatures</a:t>
            </a:r>
            <a:endParaRPr lang="en-US" dirty="0"/>
          </a:p>
        </p:txBody>
      </p:sp>
      <p:sp>
        <p:nvSpPr>
          <p:cNvPr id="3" name="Content Placeholder 2"/>
          <p:cNvSpPr>
            <a:spLocks noGrp="1"/>
          </p:cNvSpPr>
          <p:nvPr>
            <p:ph idx="1"/>
          </p:nvPr>
        </p:nvSpPr>
        <p:spPr>
          <a:xfrm>
            <a:off x="1435100" y="1447800"/>
            <a:ext cx="7499350" cy="838200"/>
          </a:xfrm>
        </p:spPr>
        <p:txBody>
          <a:bodyPr/>
          <a:lstStyle/>
          <a:p>
            <a:pPr>
              <a:buNone/>
            </a:pPr>
            <a:r>
              <a:rPr lang="en-US" dirty="0" smtClean="0"/>
              <a:t>The basic scheme is shown here:</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371600" y="2362200"/>
            <a:ext cx="7105650" cy="404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Signatures</a:t>
            </a:r>
            <a:endParaRPr lang="en-US" dirty="0"/>
          </a:p>
        </p:txBody>
      </p:sp>
      <p:sp>
        <p:nvSpPr>
          <p:cNvPr id="3" name="Content Placeholder 2"/>
          <p:cNvSpPr>
            <a:spLocks noGrp="1"/>
          </p:cNvSpPr>
          <p:nvPr>
            <p:ph idx="1"/>
          </p:nvPr>
        </p:nvSpPr>
        <p:spPr>
          <a:xfrm>
            <a:off x="1435100" y="1447800"/>
            <a:ext cx="7480300" cy="4953000"/>
          </a:xfrm>
        </p:spPr>
        <p:txBody>
          <a:bodyPr/>
          <a:lstStyle/>
          <a:p>
            <a:pPr>
              <a:buNone/>
            </a:pPr>
            <a:r>
              <a:rPr lang="en-US" dirty="0" smtClean="0"/>
              <a:t>1.Bob signs using his </a:t>
            </a:r>
            <a:r>
              <a:rPr lang="en-US" i="1" dirty="0" smtClean="0"/>
              <a:t>private </a:t>
            </a:r>
            <a:r>
              <a:rPr lang="en-US" dirty="0" smtClean="0"/>
              <a:t>key.</a:t>
            </a:r>
          </a:p>
          <a:p>
            <a:pPr>
              <a:buNone/>
            </a:pPr>
            <a:r>
              <a:rPr lang="en-US" dirty="0" smtClean="0"/>
              <a:t>2.Alice can verify the signature using Bob’s public key.</a:t>
            </a:r>
          </a:p>
          <a:p>
            <a:pPr>
              <a:buNone/>
            </a:pPr>
            <a:r>
              <a:rPr lang="en-US" dirty="0" smtClean="0"/>
              <a:t>3. Anyone else can also verify Bob’s signature.</a:t>
            </a:r>
          </a:p>
          <a:p>
            <a:pPr>
              <a:buNone/>
            </a:pPr>
            <a:r>
              <a:rPr lang="en-US" dirty="0" smtClean="0"/>
              <a:t>4. Since only Bob has the private key, only he could have signed. (</a:t>
            </a:r>
            <a:r>
              <a:rPr lang="en-US" dirty="0" err="1" smtClean="0"/>
              <a:t>Nonrepudiation</a:t>
            </a:r>
            <a:r>
              <a:rPr lang="en-US" dirty="0" smtClean="0"/>
              <a:t>)</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Signatures</a:t>
            </a:r>
            <a:endParaRPr lang="en-US" dirty="0"/>
          </a:p>
        </p:txBody>
      </p:sp>
      <p:sp>
        <p:nvSpPr>
          <p:cNvPr id="3" name="Content Placeholder 2"/>
          <p:cNvSpPr>
            <a:spLocks noGrp="1"/>
          </p:cNvSpPr>
          <p:nvPr>
            <p:ph idx="1"/>
          </p:nvPr>
        </p:nvSpPr>
        <p:spPr>
          <a:xfrm>
            <a:off x="1435100" y="1447800"/>
            <a:ext cx="7499350" cy="838200"/>
          </a:xfrm>
        </p:spPr>
        <p:txBody>
          <a:bodyPr/>
          <a:lstStyle/>
          <a:p>
            <a:r>
              <a:rPr lang="en-US" dirty="0" smtClean="0"/>
              <a:t>A more complete description:</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1752600" y="2133600"/>
            <a:ext cx="6276975" cy="431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Secure Hash Function</a:t>
            </a:r>
            <a:endParaRPr lang="en-US" dirty="0">
              <a:solidFill>
                <a:schemeClr val="tx2">
                  <a:satMod val="130000"/>
                </a:schemeClr>
              </a:solidFill>
            </a:endParaRPr>
          </a:p>
        </p:txBody>
      </p:sp>
      <p:sp>
        <p:nvSpPr>
          <p:cNvPr id="3" name="Content Placeholder 2"/>
          <p:cNvSpPr>
            <a:spLocks noGrp="1"/>
          </p:cNvSpPr>
          <p:nvPr>
            <p:ph idx="1"/>
          </p:nvPr>
        </p:nvSpPr>
        <p:spPr>
          <a:xfrm>
            <a:off x="1435100" y="1447800"/>
            <a:ext cx="7499350" cy="2667000"/>
          </a:xfrm>
        </p:spPr>
        <p:txBody>
          <a:bodyPr/>
          <a:lstStyle/>
          <a:p>
            <a:pPr eaLnBrk="1" hangingPunct="1"/>
            <a:r>
              <a:rPr lang="en-US" dirty="0" smtClean="0"/>
              <a:t>A hash function is a compressed version of the message, using a one-way function.</a:t>
            </a:r>
          </a:p>
          <a:p>
            <a:pPr eaLnBrk="1" hangingPunct="1"/>
            <a:r>
              <a:rPr lang="en-US" dirty="0" smtClean="0"/>
              <a:t>The hash size  is independent of the size of the message. </a:t>
            </a:r>
          </a:p>
        </p:txBody>
      </p:sp>
      <p:pic>
        <p:nvPicPr>
          <p:cNvPr id="5" name="Picture 4"/>
          <p:cNvPicPr>
            <a:picLocks noChangeAspect="1" noChangeArrowheads="1"/>
          </p:cNvPicPr>
          <p:nvPr/>
        </p:nvPicPr>
        <p:blipFill>
          <a:blip r:embed="rId3" cstate="print"/>
          <a:srcRect/>
          <a:stretch>
            <a:fillRect/>
          </a:stretch>
        </p:blipFill>
        <p:spPr bwMode="auto">
          <a:xfrm>
            <a:off x="3657600" y="4114800"/>
            <a:ext cx="2268538" cy="2354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srcRect/>
          <a:stretch>
            <a:fillRect/>
          </a:stretch>
        </p:blipFill>
        <p:spPr bwMode="auto">
          <a:xfrm>
            <a:off x="1143000" y="533400"/>
            <a:ext cx="7715250" cy="580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 “secure” hash?</a:t>
            </a:r>
            <a:endParaRPr lang="en-US" dirty="0"/>
          </a:p>
        </p:txBody>
      </p:sp>
      <p:sp>
        <p:nvSpPr>
          <p:cNvPr id="3" name="Content Placeholder 2"/>
          <p:cNvSpPr>
            <a:spLocks noGrp="1"/>
          </p:cNvSpPr>
          <p:nvPr>
            <p:ph idx="1"/>
          </p:nvPr>
        </p:nvSpPr>
        <p:spPr/>
        <p:txBody>
          <a:bodyPr/>
          <a:lstStyle/>
          <a:p>
            <a:pPr marL="596900" indent="-514350">
              <a:buAutoNum type="arabicPeriod"/>
            </a:pPr>
            <a:r>
              <a:rPr lang="en-US" dirty="0" smtClean="0"/>
              <a:t>Efficiency: only a small amount of data has to be encrypted.</a:t>
            </a:r>
          </a:p>
          <a:p>
            <a:pPr marL="596900" indent="-514350">
              <a:buAutoNum type="arabicPeriod"/>
            </a:pPr>
            <a:r>
              <a:rPr lang="en-US" dirty="0" smtClean="0"/>
              <a:t>Integrity: any change in the document will cause major change in the hash and invalidate the signature.</a:t>
            </a:r>
          </a:p>
          <a:p>
            <a:pPr marL="596900" indent="-514350">
              <a:buAutoNum type="arabicPeriod"/>
            </a:pPr>
            <a:r>
              <a:rPr lang="en-US" dirty="0" err="1" smtClean="0"/>
              <a:t>Nonrepudiation</a:t>
            </a:r>
            <a:r>
              <a:rPr lang="en-US" dirty="0" smtClean="0"/>
              <a:t>: Bob cannot later deny signing.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“secure” hash?</a:t>
            </a:r>
            <a:endParaRPr lang="en-US" dirty="0"/>
          </a:p>
        </p:txBody>
      </p:sp>
      <p:sp>
        <p:nvSpPr>
          <p:cNvPr id="3" name="Content Placeholder 2"/>
          <p:cNvSpPr>
            <a:spLocks noGrp="1"/>
          </p:cNvSpPr>
          <p:nvPr>
            <p:ph idx="1"/>
          </p:nvPr>
        </p:nvSpPr>
        <p:spPr/>
        <p:txBody>
          <a:bodyPr/>
          <a:lstStyle/>
          <a:p>
            <a:pPr marL="596900" indent="-514350">
              <a:buNone/>
            </a:pPr>
            <a:r>
              <a:rPr lang="en-US" dirty="0" smtClean="0"/>
              <a:t>A one-way function has the property: Given x, it is ‘hard’ to find another x’ with f(x)=f(x’).</a:t>
            </a:r>
          </a:p>
          <a:p>
            <a:pPr marL="596900" indent="-514350">
              <a:buNone/>
            </a:pPr>
            <a:r>
              <a:rPr lang="en-US" dirty="0" smtClean="0"/>
              <a:t>This property, called (weak)collision-resistance, is vital for security against forgery. </a:t>
            </a:r>
          </a:p>
          <a:p>
            <a:pPr marL="596900" indent="-514350">
              <a:buNone/>
            </a:pPr>
            <a:r>
              <a:rPr lang="en-US" dirty="0" smtClean="0"/>
              <a:t>In fact, we should need a stronger condition: </a:t>
            </a:r>
            <a:r>
              <a:rPr lang="en-US" b="1" dirty="0" smtClean="0"/>
              <a:t>it is hard to find x and x’ with f(x)=f(x’).</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cholars2">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Scholars2</Template>
  <TotalTime>7492</TotalTime>
  <Words>580</Words>
  <Application>Microsoft Office PowerPoint</Application>
  <PresentationFormat>On-screen Show (4:3)</PresentationFormat>
  <Paragraphs>81</Paragraphs>
  <Slides>26</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Verdana</vt:lpstr>
      <vt:lpstr>Wingdings 2</vt:lpstr>
      <vt:lpstr>Scholars2</vt:lpstr>
      <vt:lpstr>MATH 408</vt:lpstr>
      <vt:lpstr>Cryptographic Services</vt:lpstr>
      <vt:lpstr>Digital Signatures</vt:lpstr>
      <vt:lpstr>Digital Signatures</vt:lpstr>
      <vt:lpstr>Digital Signatures</vt:lpstr>
      <vt:lpstr>Secure Hash Function</vt:lpstr>
      <vt:lpstr>PowerPoint Presentation</vt:lpstr>
      <vt:lpstr>Why a “secure” hash?</vt:lpstr>
      <vt:lpstr>What is a “secure” hash?</vt:lpstr>
      <vt:lpstr>ECDSA</vt:lpstr>
      <vt:lpstr>Signature</vt:lpstr>
      <vt:lpstr>Signature</vt:lpstr>
      <vt:lpstr>Signature</vt:lpstr>
      <vt:lpstr>How big is the prime?</vt:lpstr>
      <vt:lpstr>Certificate Authority (CA)</vt:lpstr>
      <vt:lpstr>Certificate Authority (CA)</vt:lpstr>
      <vt:lpstr>Your browser handles the security job for you!</vt:lpstr>
      <vt:lpstr>Getting a certificate</vt:lpstr>
      <vt:lpstr>The complete process</vt:lpstr>
      <vt:lpstr>Internet X.509 Public Key Infrastructure </vt:lpstr>
      <vt:lpstr>Internet X.509 Public Key Infrastructure</vt:lpstr>
      <vt:lpstr>Did this ever happen to you?</vt:lpstr>
      <vt:lpstr>More on Nonrepudiation</vt:lpstr>
      <vt:lpstr>More on Nonrepudiation</vt:lpstr>
      <vt:lpstr>OOPS!</vt:lpstr>
      <vt:lpstr>OOPS!</vt:lpstr>
    </vt:vector>
  </TitlesOfParts>
  <Company>CWRU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Cryptology</dc:title>
  <dc:creator>David Singer</dc:creator>
  <cp:lastModifiedBy>David Singer</cp:lastModifiedBy>
  <cp:revision>168</cp:revision>
  <dcterms:created xsi:type="dcterms:W3CDTF">2012-07-27T19:59:32Z</dcterms:created>
  <dcterms:modified xsi:type="dcterms:W3CDTF">2023-03-22T14:48:23Z</dcterms:modified>
</cp:coreProperties>
</file>